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71" r:id="rId6"/>
    <p:sldId id="272" r:id="rId7"/>
    <p:sldId id="273" r:id="rId8"/>
    <p:sldId id="274" r:id="rId9"/>
    <p:sldId id="268" r:id="rId10"/>
    <p:sldId id="275" r:id="rId11"/>
    <p:sldId id="269" r:id="rId12"/>
    <p:sldId id="270" r:id="rId13"/>
    <p:sldId id="260" r:id="rId14"/>
    <p:sldId id="278" r:id="rId15"/>
    <p:sldId id="276" r:id="rId16"/>
    <p:sldId id="277" r:id="rId17"/>
    <p:sldId id="280" r:id="rId18"/>
    <p:sldId id="26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270D62-C315-44A2-860B-F2E6D98BAF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FD612E-2F04-433B-941C-E56FF883093D}">
      <dgm:prSet custT="1"/>
      <dgm:spPr/>
      <dgm:t>
        <a:bodyPr/>
        <a:lstStyle/>
        <a:p>
          <a:r>
            <a:rPr lang="en-US" sz="2400" b="1" dirty="0"/>
            <a:t>How BFS with a Deque Works on This Example:</a:t>
          </a:r>
          <a:endParaRPr lang="en-US" sz="2400" dirty="0"/>
        </a:p>
      </dgm:t>
    </dgm:pt>
    <dgm:pt modelId="{E43A0B75-9B84-49E4-9FD0-DDB60263595E}" type="parTrans" cxnId="{D5178D92-94AB-4336-B01E-2F29F639DFB1}">
      <dgm:prSet/>
      <dgm:spPr/>
      <dgm:t>
        <a:bodyPr/>
        <a:lstStyle/>
        <a:p>
          <a:endParaRPr lang="en-US"/>
        </a:p>
      </dgm:t>
    </dgm:pt>
    <dgm:pt modelId="{01123056-D5A0-4B43-8180-3147E5D79A15}" type="sibTrans" cxnId="{D5178D92-94AB-4336-B01E-2F29F639DFB1}">
      <dgm:prSet/>
      <dgm:spPr/>
      <dgm:t>
        <a:bodyPr/>
        <a:lstStyle/>
        <a:p>
          <a:endParaRPr lang="en-US"/>
        </a:p>
      </dgm:t>
    </dgm:pt>
    <dgm:pt modelId="{A96BF666-D092-4BF9-8680-99ED899721BD}">
      <dgm:prSet custT="1"/>
      <dgm:spPr/>
      <dgm:t>
        <a:bodyPr/>
        <a:lstStyle/>
        <a:p>
          <a:r>
            <a:rPr lang="en-US" sz="1400" b="1" dirty="0"/>
            <a:t>Start at node a </a:t>
          </a:r>
          <a:r>
            <a:rPr lang="en-US" sz="1400" b="1" dirty="0">
              <a:sym typeface="Wingdings" panose="05000000000000000000" pitchFamily="2" charset="2"/>
            </a:rPr>
            <a:t></a:t>
          </a:r>
          <a:r>
            <a:rPr lang="en-US" sz="1400" b="1" dirty="0"/>
            <a:t> </a:t>
          </a:r>
          <a:r>
            <a:rPr lang="en-US" sz="1400" dirty="0"/>
            <a:t>We begin by adding </a:t>
          </a:r>
          <a:r>
            <a:rPr lang="en-US" sz="1400" b="1" dirty="0"/>
            <a:t>a</a:t>
          </a:r>
          <a:r>
            <a:rPr lang="en-US" sz="1400" dirty="0"/>
            <a:t> to the deque (which is like a waiting line) and mark it as visited </a:t>
          </a:r>
          <a:r>
            <a:rPr lang="en-US" sz="1400" b="1" dirty="0">
              <a:sym typeface="Wingdings" panose="05000000000000000000" pitchFamily="2" charset="2"/>
            </a:rPr>
            <a:t></a:t>
          </a:r>
          <a:r>
            <a:rPr lang="en-US" sz="1400" dirty="0"/>
            <a:t> </a:t>
          </a:r>
          <a:r>
            <a:rPr lang="en-US" sz="1400" b="1" dirty="0"/>
            <a:t>Deque = [a]</a:t>
          </a:r>
          <a:endParaRPr lang="en-US" sz="1400" dirty="0"/>
        </a:p>
      </dgm:t>
    </dgm:pt>
    <dgm:pt modelId="{9F94B51B-84A6-48E5-BEA2-4B581ACF029E}" type="parTrans" cxnId="{81982D1B-6D4B-49EA-BA60-0BE9834015A2}">
      <dgm:prSet/>
      <dgm:spPr/>
      <dgm:t>
        <a:bodyPr/>
        <a:lstStyle/>
        <a:p>
          <a:endParaRPr lang="en-US"/>
        </a:p>
      </dgm:t>
    </dgm:pt>
    <dgm:pt modelId="{A3275A49-966F-43D2-AAF4-2F9F417A3317}" type="sibTrans" cxnId="{81982D1B-6D4B-49EA-BA60-0BE9834015A2}">
      <dgm:prSet/>
      <dgm:spPr/>
      <dgm:t>
        <a:bodyPr/>
        <a:lstStyle/>
        <a:p>
          <a:endParaRPr lang="en-US"/>
        </a:p>
      </dgm:t>
    </dgm:pt>
    <dgm:pt modelId="{B6C38210-8607-4636-B0DE-665972672863}">
      <dgm:prSet custT="1"/>
      <dgm:spPr/>
      <dgm:t>
        <a:bodyPr/>
        <a:lstStyle/>
        <a:p>
          <a:r>
            <a:rPr lang="en-US" sz="1400" b="1"/>
            <a:t>Process node a </a:t>
          </a:r>
          <a:r>
            <a:rPr lang="en-US" sz="1400" b="1">
              <a:sym typeface="Wingdings" panose="05000000000000000000" pitchFamily="2" charset="2"/>
            </a:rPr>
            <a:t></a:t>
          </a:r>
          <a:r>
            <a:rPr lang="en-US" sz="1400" b="1"/>
            <a:t> </a:t>
          </a:r>
          <a:r>
            <a:rPr lang="en-US" sz="1400"/>
            <a:t>Take </a:t>
          </a:r>
          <a:r>
            <a:rPr lang="en-US" sz="1400" b="1"/>
            <a:t>a</a:t>
          </a:r>
          <a:r>
            <a:rPr lang="en-US" sz="1400"/>
            <a:t> from the front of the deque and check its neighbors (</a:t>
          </a:r>
          <a:r>
            <a:rPr lang="en-US" sz="1400" b="1"/>
            <a:t>b</a:t>
          </a:r>
          <a:r>
            <a:rPr lang="en-US" sz="1400"/>
            <a:t> and </a:t>
          </a:r>
          <a:r>
            <a:rPr lang="en-US" sz="1400" b="1"/>
            <a:t>c</a:t>
          </a:r>
          <a:r>
            <a:rPr lang="en-US" sz="1400"/>
            <a:t>) </a:t>
          </a:r>
          <a:r>
            <a:rPr lang="en-US" sz="1400" b="1">
              <a:sym typeface="Wingdings" panose="05000000000000000000" pitchFamily="2" charset="2"/>
            </a:rPr>
            <a:t></a:t>
          </a:r>
          <a:r>
            <a:rPr lang="en-US" sz="1400" b="1"/>
            <a:t> </a:t>
          </a:r>
          <a:r>
            <a:rPr lang="en-US" sz="1400"/>
            <a:t>Since they haven't been visited, we add them to the back of the deque and mark them as visited </a:t>
          </a:r>
          <a:r>
            <a:rPr lang="en-US" sz="1400" b="1">
              <a:sym typeface="Wingdings" panose="05000000000000000000" pitchFamily="2" charset="2"/>
            </a:rPr>
            <a:t></a:t>
          </a:r>
          <a:r>
            <a:rPr lang="en-US" sz="1400"/>
            <a:t> </a:t>
          </a:r>
          <a:r>
            <a:rPr lang="en-US" sz="1400" b="1"/>
            <a:t>Deque = [b, c]</a:t>
          </a:r>
          <a:endParaRPr lang="en-US" sz="1400" dirty="0"/>
        </a:p>
      </dgm:t>
    </dgm:pt>
    <dgm:pt modelId="{DB9E01E8-B060-4235-AB9C-179740875F8F}" type="parTrans" cxnId="{6C534072-1D6C-4D94-8C54-8AA6C3B617DD}">
      <dgm:prSet/>
      <dgm:spPr/>
      <dgm:t>
        <a:bodyPr/>
        <a:lstStyle/>
        <a:p>
          <a:endParaRPr lang="en-US"/>
        </a:p>
      </dgm:t>
    </dgm:pt>
    <dgm:pt modelId="{18BA4F9B-C9F8-4682-B43A-691AC458EFED}" type="sibTrans" cxnId="{6C534072-1D6C-4D94-8C54-8AA6C3B617DD}">
      <dgm:prSet/>
      <dgm:spPr/>
      <dgm:t>
        <a:bodyPr/>
        <a:lstStyle/>
        <a:p>
          <a:endParaRPr lang="en-US"/>
        </a:p>
      </dgm:t>
    </dgm:pt>
    <dgm:pt modelId="{F45A0493-0F7C-4B7D-AE6E-C92A13B45395}">
      <dgm:prSet/>
      <dgm:spPr/>
      <dgm:t>
        <a:bodyPr/>
        <a:lstStyle/>
        <a:p>
          <a:r>
            <a:rPr lang="en-US" b="1"/>
            <a:t>Process node b </a:t>
          </a:r>
          <a:r>
            <a:rPr lang="en-US" b="1">
              <a:sym typeface="Wingdings" panose="05000000000000000000" pitchFamily="2" charset="2"/>
            </a:rPr>
            <a:t></a:t>
          </a:r>
          <a:r>
            <a:rPr lang="en-US" b="1"/>
            <a:t> </a:t>
          </a:r>
          <a:r>
            <a:rPr lang="en-US"/>
            <a:t>Take </a:t>
          </a:r>
          <a:r>
            <a:rPr lang="en-US" b="1"/>
            <a:t>b</a:t>
          </a:r>
          <a:r>
            <a:rPr lang="en-US"/>
            <a:t> from the front of the deque </a:t>
          </a:r>
          <a:r>
            <a:rPr lang="en-US" b="1">
              <a:sym typeface="Wingdings" panose="05000000000000000000" pitchFamily="2" charset="2"/>
            </a:rPr>
            <a:t></a:t>
          </a:r>
          <a:r>
            <a:rPr lang="en-US"/>
            <a:t> Check its neighbors (</a:t>
          </a:r>
          <a:r>
            <a:rPr lang="en-US" b="1"/>
            <a:t>d</a:t>
          </a:r>
          <a:r>
            <a:rPr lang="en-US"/>
            <a:t> and </a:t>
          </a:r>
          <a:r>
            <a:rPr lang="en-US" b="1"/>
            <a:t>e</a:t>
          </a:r>
          <a:r>
            <a:rPr lang="en-US"/>
            <a:t>)</a:t>
          </a:r>
          <a:r>
            <a:rPr lang="en-US" b="1"/>
            <a:t> </a:t>
          </a:r>
          <a:r>
            <a:rPr lang="en-US" b="1">
              <a:sym typeface="Wingdings" panose="05000000000000000000" pitchFamily="2" charset="2"/>
            </a:rPr>
            <a:t></a:t>
          </a:r>
          <a:r>
            <a:rPr lang="en-US" b="1"/>
            <a:t> </a:t>
          </a:r>
          <a:r>
            <a:rPr lang="en-US"/>
            <a:t>Add </a:t>
          </a:r>
          <a:r>
            <a:rPr lang="en-US" b="1"/>
            <a:t>d</a:t>
          </a:r>
          <a:r>
            <a:rPr lang="en-US"/>
            <a:t> and </a:t>
          </a:r>
          <a:r>
            <a:rPr lang="en-US" b="1"/>
            <a:t>e</a:t>
          </a:r>
          <a:r>
            <a:rPr lang="en-US"/>
            <a:t> to the deque and mark them as visited </a:t>
          </a:r>
          <a:r>
            <a:rPr lang="en-US" b="1">
              <a:sym typeface="Wingdings" panose="05000000000000000000" pitchFamily="2" charset="2"/>
            </a:rPr>
            <a:t></a:t>
          </a:r>
          <a:r>
            <a:rPr lang="en-US"/>
            <a:t> </a:t>
          </a:r>
          <a:r>
            <a:rPr lang="en-US" b="1"/>
            <a:t>Deque = [c, d, e]</a:t>
          </a:r>
          <a:endParaRPr lang="en-US"/>
        </a:p>
      </dgm:t>
    </dgm:pt>
    <dgm:pt modelId="{7EDB21E8-F107-4A1C-80BC-80CFC158EE75}" type="parTrans" cxnId="{2453F3D4-C1DC-4C4F-B4E9-DA66C43EBAEE}">
      <dgm:prSet/>
      <dgm:spPr/>
      <dgm:t>
        <a:bodyPr/>
        <a:lstStyle/>
        <a:p>
          <a:endParaRPr lang="en-US"/>
        </a:p>
      </dgm:t>
    </dgm:pt>
    <dgm:pt modelId="{02486920-1BC0-4730-BE67-BE871B4298B0}" type="sibTrans" cxnId="{2453F3D4-C1DC-4C4F-B4E9-DA66C43EBAEE}">
      <dgm:prSet/>
      <dgm:spPr/>
      <dgm:t>
        <a:bodyPr/>
        <a:lstStyle/>
        <a:p>
          <a:endParaRPr lang="en-US"/>
        </a:p>
      </dgm:t>
    </dgm:pt>
    <dgm:pt modelId="{EACC1160-5948-47BD-9738-1EECA2F0FC26}">
      <dgm:prSet/>
      <dgm:spPr/>
      <dgm:t>
        <a:bodyPr/>
        <a:lstStyle/>
        <a:p>
          <a:r>
            <a:rPr lang="en-US" b="1" dirty="0"/>
            <a:t>Process node c </a:t>
          </a:r>
          <a:r>
            <a:rPr lang="en-US" b="1" dirty="0">
              <a:sym typeface="Wingdings" panose="05000000000000000000" pitchFamily="2" charset="2"/>
            </a:rPr>
            <a:t></a:t>
          </a:r>
          <a:r>
            <a:rPr lang="en-US" b="1" dirty="0"/>
            <a:t> </a:t>
          </a:r>
          <a:r>
            <a:rPr lang="en-US" dirty="0"/>
            <a:t>Take </a:t>
          </a:r>
          <a:r>
            <a:rPr lang="en-US" b="1" dirty="0"/>
            <a:t>c</a:t>
          </a:r>
          <a:r>
            <a:rPr lang="en-US" dirty="0"/>
            <a:t> from the front of the deque </a:t>
          </a:r>
          <a:r>
            <a:rPr lang="en-US" b="1" dirty="0">
              <a:sym typeface="Wingdings" panose="05000000000000000000" pitchFamily="2" charset="2"/>
            </a:rPr>
            <a:t></a:t>
          </a:r>
          <a:r>
            <a:rPr lang="en-US" dirty="0"/>
            <a:t> Check its neighbor (</a:t>
          </a:r>
          <a:r>
            <a:rPr lang="en-US" b="1" dirty="0"/>
            <a:t>f</a:t>
          </a:r>
          <a:r>
            <a:rPr lang="en-US" dirty="0"/>
            <a:t>) </a:t>
          </a:r>
          <a:r>
            <a:rPr lang="en-US" b="1" dirty="0">
              <a:sym typeface="Wingdings" panose="05000000000000000000" pitchFamily="2" charset="2"/>
            </a:rPr>
            <a:t></a:t>
          </a:r>
          <a:r>
            <a:rPr lang="en-US" dirty="0"/>
            <a:t> Add </a:t>
          </a:r>
          <a:r>
            <a:rPr lang="en-US" b="1" dirty="0"/>
            <a:t>f</a:t>
          </a:r>
          <a:r>
            <a:rPr lang="en-US" dirty="0"/>
            <a:t> to the deque and mark it as visited </a:t>
          </a:r>
          <a:r>
            <a:rPr lang="en-US" b="1" dirty="0">
              <a:sym typeface="Wingdings" panose="05000000000000000000" pitchFamily="2" charset="2"/>
            </a:rPr>
            <a:t></a:t>
          </a:r>
          <a:r>
            <a:rPr lang="en-US" dirty="0"/>
            <a:t> </a:t>
          </a:r>
          <a:r>
            <a:rPr lang="en-US" b="1" dirty="0"/>
            <a:t>Deque = [d, e, f]</a:t>
          </a:r>
          <a:endParaRPr lang="en-US" dirty="0"/>
        </a:p>
      </dgm:t>
    </dgm:pt>
    <dgm:pt modelId="{FC2A918D-D660-4AEE-A932-573DD3BC9437}" type="parTrans" cxnId="{6E41AD0D-AF67-4AB2-A1AD-8DB59BC2B2F2}">
      <dgm:prSet/>
      <dgm:spPr/>
      <dgm:t>
        <a:bodyPr/>
        <a:lstStyle/>
        <a:p>
          <a:endParaRPr lang="en-US"/>
        </a:p>
      </dgm:t>
    </dgm:pt>
    <dgm:pt modelId="{411FE7BB-239B-4581-BEC1-5C32867231AA}" type="sibTrans" cxnId="{6E41AD0D-AF67-4AB2-A1AD-8DB59BC2B2F2}">
      <dgm:prSet/>
      <dgm:spPr/>
      <dgm:t>
        <a:bodyPr/>
        <a:lstStyle/>
        <a:p>
          <a:endParaRPr lang="en-US"/>
        </a:p>
      </dgm:t>
    </dgm:pt>
    <dgm:pt modelId="{5CDC1169-D600-47D2-8D5E-809019C3C439}">
      <dgm:prSet/>
      <dgm:spPr/>
      <dgm:t>
        <a:bodyPr/>
        <a:lstStyle/>
        <a:p>
          <a:r>
            <a:rPr lang="en-US" b="1"/>
            <a:t>Process node d </a:t>
          </a:r>
          <a:r>
            <a:rPr lang="en-US" b="1">
              <a:sym typeface="Wingdings" panose="05000000000000000000" pitchFamily="2" charset="2"/>
            </a:rPr>
            <a:t></a:t>
          </a:r>
          <a:r>
            <a:rPr lang="en-US" b="1"/>
            <a:t> </a:t>
          </a:r>
          <a:r>
            <a:rPr lang="en-US"/>
            <a:t>Take </a:t>
          </a:r>
          <a:r>
            <a:rPr lang="en-US" b="1"/>
            <a:t>d</a:t>
          </a:r>
          <a:r>
            <a:rPr lang="en-US"/>
            <a:t> from the front of the deque </a:t>
          </a:r>
          <a:r>
            <a:rPr lang="en-US" b="1">
              <a:sym typeface="Wingdings" panose="05000000000000000000" pitchFamily="2" charset="2"/>
            </a:rPr>
            <a:t></a:t>
          </a:r>
          <a:r>
            <a:rPr lang="en-US"/>
            <a:t> Since </a:t>
          </a:r>
          <a:r>
            <a:rPr lang="en-US" b="1"/>
            <a:t>d</a:t>
          </a:r>
          <a:r>
            <a:rPr lang="en-US"/>
            <a:t> has no unvisited neighbors, we move on </a:t>
          </a:r>
          <a:r>
            <a:rPr lang="en-US" b="1">
              <a:sym typeface="Wingdings" panose="05000000000000000000" pitchFamily="2" charset="2"/>
            </a:rPr>
            <a:t></a:t>
          </a:r>
          <a:r>
            <a:rPr lang="en-US"/>
            <a:t> </a:t>
          </a:r>
          <a:r>
            <a:rPr lang="en-US" b="1"/>
            <a:t>Deque = [e, f]</a:t>
          </a:r>
          <a:endParaRPr lang="en-US"/>
        </a:p>
      </dgm:t>
    </dgm:pt>
    <dgm:pt modelId="{0433978B-520A-4C30-B3D7-D78509EAA544}" type="parTrans" cxnId="{0B6ADEF4-A12F-46D7-9301-70370AC06AAF}">
      <dgm:prSet/>
      <dgm:spPr/>
      <dgm:t>
        <a:bodyPr/>
        <a:lstStyle/>
        <a:p>
          <a:endParaRPr lang="en-US"/>
        </a:p>
      </dgm:t>
    </dgm:pt>
    <dgm:pt modelId="{18FDB20D-7A24-4547-9159-E3842EC8E100}" type="sibTrans" cxnId="{0B6ADEF4-A12F-46D7-9301-70370AC06AAF}">
      <dgm:prSet/>
      <dgm:spPr/>
      <dgm:t>
        <a:bodyPr/>
        <a:lstStyle/>
        <a:p>
          <a:endParaRPr lang="en-US"/>
        </a:p>
      </dgm:t>
    </dgm:pt>
    <dgm:pt modelId="{AFF7421F-C77D-4B65-B001-A31541EA5276}">
      <dgm:prSet/>
      <dgm:spPr/>
      <dgm:t>
        <a:bodyPr/>
        <a:lstStyle/>
        <a:p>
          <a:r>
            <a:rPr lang="en-US" b="1"/>
            <a:t>Process node e </a:t>
          </a:r>
          <a:r>
            <a:rPr lang="en-US" b="1">
              <a:sym typeface="Wingdings" panose="05000000000000000000" pitchFamily="2" charset="2"/>
            </a:rPr>
            <a:t></a:t>
          </a:r>
          <a:r>
            <a:rPr lang="en-US" b="1"/>
            <a:t> </a:t>
          </a:r>
          <a:r>
            <a:rPr lang="en-US"/>
            <a:t>Take </a:t>
          </a:r>
          <a:r>
            <a:rPr lang="en-US" b="1"/>
            <a:t>e</a:t>
          </a:r>
          <a:r>
            <a:rPr lang="en-US"/>
            <a:t> from the front of the deque </a:t>
          </a:r>
          <a:r>
            <a:rPr lang="en-US" b="1">
              <a:sym typeface="Wingdings" panose="05000000000000000000" pitchFamily="2" charset="2"/>
            </a:rPr>
            <a:t></a:t>
          </a:r>
          <a:r>
            <a:rPr lang="en-US"/>
            <a:t> Since </a:t>
          </a:r>
          <a:r>
            <a:rPr lang="en-US" b="1"/>
            <a:t>e</a:t>
          </a:r>
          <a:r>
            <a:rPr lang="en-US"/>
            <a:t> has no unvisited neighbors, we move on </a:t>
          </a:r>
          <a:r>
            <a:rPr lang="en-US" b="1">
              <a:sym typeface="Wingdings" panose="05000000000000000000" pitchFamily="2" charset="2"/>
            </a:rPr>
            <a:t></a:t>
          </a:r>
          <a:r>
            <a:rPr lang="en-US"/>
            <a:t> </a:t>
          </a:r>
          <a:r>
            <a:rPr lang="en-US" b="1"/>
            <a:t>Deque = [f]</a:t>
          </a:r>
          <a:endParaRPr lang="en-US"/>
        </a:p>
      </dgm:t>
    </dgm:pt>
    <dgm:pt modelId="{ED275CB8-61A5-4CC1-B948-27C641FDEEA7}" type="parTrans" cxnId="{18F898C3-36AE-4956-9063-AC3C6BF44002}">
      <dgm:prSet/>
      <dgm:spPr/>
      <dgm:t>
        <a:bodyPr/>
        <a:lstStyle/>
        <a:p>
          <a:endParaRPr lang="en-US"/>
        </a:p>
      </dgm:t>
    </dgm:pt>
    <dgm:pt modelId="{F44B283B-F9A0-427D-93DB-5A1E3778413C}" type="sibTrans" cxnId="{18F898C3-36AE-4956-9063-AC3C6BF44002}">
      <dgm:prSet/>
      <dgm:spPr/>
      <dgm:t>
        <a:bodyPr/>
        <a:lstStyle/>
        <a:p>
          <a:endParaRPr lang="en-US"/>
        </a:p>
      </dgm:t>
    </dgm:pt>
    <dgm:pt modelId="{A775B3D4-6E05-4C4E-B2F0-1205AA914FBB}">
      <dgm:prSet/>
      <dgm:spPr/>
      <dgm:t>
        <a:bodyPr/>
        <a:lstStyle/>
        <a:p>
          <a:r>
            <a:rPr lang="en-US" b="1"/>
            <a:t>Process node f </a:t>
          </a:r>
          <a:r>
            <a:rPr lang="en-US" b="1">
              <a:sym typeface="Wingdings" panose="05000000000000000000" pitchFamily="2" charset="2"/>
            </a:rPr>
            <a:t></a:t>
          </a:r>
          <a:r>
            <a:rPr lang="en-US" b="1"/>
            <a:t> </a:t>
          </a:r>
          <a:r>
            <a:rPr lang="en-US"/>
            <a:t>Take </a:t>
          </a:r>
          <a:r>
            <a:rPr lang="en-US" b="1"/>
            <a:t>f</a:t>
          </a:r>
          <a:r>
            <a:rPr lang="en-US"/>
            <a:t> from the front of the deque </a:t>
          </a:r>
          <a:r>
            <a:rPr lang="en-US" b="1">
              <a:sym typeface="Wingdings" panose="05000000000000000000" pitchFamily="2" charset="2"/>
            </a:rPr>
            <a:t></a:t>
          </a:r>
          <a:r>
            <a:rPr lang="en-US"/>
            <a:t> Since </a:t>
          </a:r>
          <a:r>
            <a:rPr lang="en-US" b="1"/>
            <a:t>f</a:t>
          </a:r>
          <a:r>
            <a:rPr lang="en-US"/>
            <a:t> has no unvisited neighbors, we’re done </a:t>
          </a:r>
          <a:r>
            <a:rPr lang="en-US" b="1">
              <a:sym typeface="Wingdings" panose="05000000000000000000" pitchFamily="2" charset="2"/>
            </a:rPr>
            <a:t></a:t>
          </a:r>
          <a:r>
            <a:rPr lang="en-US"/>
            <a:t> </a:t>
          </a:r>
          <a:r>
            <a:rPr lang="en-US" b="1"/>
            <a:t>Deque = </a:t>
          </a:r>
          <a:r>
            <a:rPr lang="en-US"/>
            <a:t>[] </a:t>
          </a:r>
          <a:r>
            <a:rPr lang="en-US" b="1"/>
            <a:t>(empty)</a:t>
          </a:r>
          <a:endParaRPr lang="en-US"/>
        </a:p>
      </dgm:t>
    </dgm:pt>
    <dgm:pt modelId="{A0183190-28BF-49B3-B1A9-073E03D94CF9}" type="parTrans" cxnId="{6ED85D8F-521E-4634-8A6D-5756E762CFFA}">
      <dgm:prSet/>
      <dgm:spPr/>
      <dgm:t>
        <a:bodyPr/>
        <a:lstStyle/>
        <a:p>
          <a:endParaRPr lang="en-US"/>
        </a:p>
      </dgm:t>
    </dgm:pt>
    <dgm:pt modelId="{2230AE07-96A5-40D4-9379-C294BE774185}" type="sibTrans" cxnId="{6ED85D8F-521E-4634-8A6D-5756E762CFFA}">
      <dgm:prSet/>
      <dgm:spPr/>
      <dgm:t>
        <a:bodyPr/>
        <a:lstStyle/>
        <a:p>
          <a:endParaRPr lang="en-US"/>
        </a:p>
      </dgm:t>
    </dgm:pt>
    <dgm:pt modelId="{F1ED7524-4239-4690-A1A3-CC04DFA24677}" type="pres">
      <dgm:prSet presAssocID="{12270D62-C315-44A2-860B-F2E6D98BAF1A}" presName="vert0" presStyleCnt="0">
        <dgm:presLayoutVars>
          <dgm:dir/>
          <dgm:animOne val="branch"/>
          <dgm:animLvl val="lvl"/>
        </dgm:presLayoutVars>
      </dgm:prSet>
      <dgm:spPr/>
    </dgm:pt>
    <dgm:pt modelId="{76264F53-690B-4162-A6B2-0002F9F0AAA7}" type="pres">
      <dgm:prSet presAssocID="{31FD612E-2F04-433B-941C-E56FF883093D}" presName="thickLine" presStyleLbl="alignNode1" presStyleIdx="0" presStyleCnt="8"/>
      <dgm:spPr/>
    </dgm:pt>
    <dgm:pt modelId="{ABCB5A69-0E5A-46C6-B9FE-F1BE8E34C67A}" type="pres">
      <dgm:prSet presAssocID="{31FD612E-2F04-433B-941C-E56FF883093D}" presName="horz1" presStyleCnt="0"/>
      <dgm:spPr/>
    </dgm:pt>
    <dgm:pt modelId="{3AC40762-7E6F-460E-8236-0772C662F5B2}" type="pres">
      <dgm:prSet presAssocID="{31FD612E-2F04-433B-941C-E56FF883093D}" presName="tx1" presStyleLbl="revTx" presStyleIdx="0" presStyleCnt="8"/>
      <dgm:spPr/>
    </dgm:pt>
    <dgm:pt modelId="{AC47EE18-D510-4282-BA79-68B0BFC5EB50}" type="pres">
      <dgm:prSet presAssocID="{31FD612E-2F04-433B-941C-E56FF883093D}" presName="vert1" presStyleCnt="0"/>
      <dgm:spPr/>
    </dgm:pt>
    <dgm:pt modelId="{4D15A653-2850-4345-AAFE-6BC147D9E811}" type="pres">
      <dgm:prSet presAssocID="{A96BF666-D092-4BF9-8680-99ED899721BD}" presName="thickLine" presStyleLbl="alignNode1" presStyleIdx="1" presStyleCnt="8"/>
      <dgm:spPr/>
    </dgm:pt>
    <dgm:pt modelId="{B8D7289F-AFE1-4B90-8148-8559AE037338}" type="pres">
      <dgm:prSet presAssocID="{A96BF666-D092-4BF9-8680-99ED899721BD}" presName="horz1" presStyleCnt="0"/>
      <dgm:spPr/>
    </dgm:pt>
    <dgm:pt modelId="{EFC83DCC-F28D-4F34-ABE7-83CE9A4EA5E1}" type="pres">
      <dgm:prSet presAssocID="{A96BF666-D092-4BF9-8680-99ED899721BD}" presName="tx1" presStyleLbl="revTx" presStyleIdx="1" presStyleCnt="8"/>
      <dgm:spPr/>
    </dgm:pt>
    <dgm:pt modelId="{5E2FAE2E-3FED-4640-A9CE-6485E99E93CA}" type="pres">
      <dgm:prSet presAssocID="{A96BF666-D092-4BF9-8680-99ED899721BD}" presName="vert1" presStyleCnt="0"/>
      <dgm:spPr/>
    </dgm:pt>
    <dgm:pt modelId="{386ACA01-7804-4CA9-8F5D-4B0BA1E1CC0C}" type="pres">
      <dgm:prSet presAssocID="{B6C38210-8607-4636-B0DE-665972672863}" presName="thickLine" presStyleLbl="alignNode1" presStyleIdx="2" presStyleCnt="8"/>
      <dgm:spPr/>
    </dgm:pt>
    <dgm:pt modelId="{E68A2B09-6876-4D08-8CA4-90203A874D4F}" type="pres">
      <dgm:prSet presAssocID="{B6C38210-8607-4636-B0DE-665972672863}" presName="horz1" presStyleCnt="0"/>
      <dgm:spPr/>
    </dgm:pt>
    <dgm:pt modelId="{27BB6DFF-B8A2-4022-B2CA-708112B339A8}" type="pres">
      <dgm:prSet presAssocID="{B6C38210-8607-4636-B0DE-665972672863}" presName="tx1" presStyleLbl="revTx" presStyleIdx="2" presStyleCnt="8"/>
      <dgm:spPr/>
    </dgm:pt>
    <dgm:pt modelId="{6D5C2A1E-8BC5-4EFB-916E-E47CF21D6CE9}" type="pres">
      <dgm:prSet presAssocID="{B6C38210-8607-4636-B0DE-665972672863}" presName="vert1" presStyleCnt="0"/>
      <dgm:spPr/>
    </dgm:pt>
    <dgm:pt modelId="{E171EDAE-2CB3-425B-B2DD-2F17ECC0EE6A}" type="pres">
      <dgm:prSet presAssocID="{F45A0493-0F7C-4B7D-AE6E-C92A13B45395}" presName="thickLine" presStyleLbl="alignNode1" presStyleIdx="3" presStyleCnt="8"/>
      <dgm:spPr/>
    </dgm:pt>
    <dgm:pt modelId="{2A145B1A-EAAE-4108-87E4-0AFDF9EE0DE2}" type="pres">
      <dgm:prSet presAssocID="{F45A0493-0F7C-4B7D-AE6E-C92A13B45395}" presName="horz1" presStyleCnt="0"/>
      <dgm:spPr/>
    </dgm:pt>
    <dgm:pt modelId="{0EE048A9-FE02-438A-A00A-9FECCDEB932A}" type="pres">
      <dgm:prSet presAssocID="{F45A0493-0F7C-4B7D-AE6E-C92A13B45395}" presName="tx1" presStyleLbl="revTx" presStyleIdx="3" presStyleCnt="8"/>
      <dgm:spPr/>
    </dgm:pt>
    <dgm:pt modelId="{F18A5B1F-2157-4346-B69E-9DD2123724E0}" type="pres">
      <dgm:prSet presAssocID="{F45A0493-0F7C-4B7D-AE6E-C92A13B45395}" presName="vert1" presStyleCnt="0"/>
      <dgm:spPr/>
    </dgm:pt>
    <dgm:pt modelId="{2E935C2F-31C0-408A-8477-F0DA17687701}" type="pres">
      <dgm:prSet presAssocID="{EACC1160-5948-47BD-9738-1EECA2F0FC26}" presName="thickLine" presStyleLbl="alignNode1" presStyleIdx="4" presStyleCnt="8"/>
      <dgm:spPr/>
    </dgm:pt>
    <dgm:pt modelId="{8A976240-A497-4F06-B17F-8DF03B620D95}" type="pres">
      <dgm:prSet presAssocID="{EACC1160-5948-47BD-9738-1EECA2F0FC26}" presName="horz1" presStyleCnt="0"/>
      <dgm:spPr/>
    </dgm:pt>
    <dgm:pt modelId="{8B4ED900-5233-4CAC-8916-774E242DC26A}" type="pres">
      <dgm:prSet presAssocID="{EACC1160-5948-47BD-9738-1EECA2F0FC26}" presName="tx1" presStyleLbl="revTx" presStyleIdx="4" presStyleCnt="8"/>
      <dgm:spPr/>
    </dgm:pt>
    <dgm:pt modelId="{D09C916C-F20A-44B0-97DC-285B597AA3CF}" type="pres">
      <dgm:prSet presAssocID="{EACC1160-5948-47BD-9738-1EECA2F0FC26}" presName="vert1" presStyleCnt="0"/>
      <dgm:spPr/>
    </dgm:pt>
    <dgm:pt modelId="{5DB19D29-E1DE-41CC-8B34-68DD44DF4C6B}" type="pres">
      <dgm:prSet presAssocID="{5CDC1169-D600-47D2-8D5E-809019C3C439}" presName="thickLine" presStyleLbl="alignNode1" presStyleIdx="5" presStyleCnt="8"/>
      <dgm:spPr/>
    </dgm:pt>
    <dgm:pt modelId="{599D33B2-B9B9-4747-BF52-7D0F6B38AE48}" type="pres">
      <dgm:prSet presAssocID="{5CDC1169-D600-47D2-8D5E-809019C3C439}" presName="horz1" presStyleCnt="0"/>
      <dgm:spPr/>
    </dgm:pt>
    <dgm:pt modelId="{0C10D1BB-D13A-4DC3-A158-7B7EBB7F8A2E}" type="pres">
      <dgm:prSet presAssocID="{5CDC1169-D600-47D2-8D5E-809019C3C439}" presName="tx1" presStyleLbl="revTx" presStyleIdx="5" presStyleCnt="8"/>
      <dgm:spPr/>
    </dgm:pt>
    <dgm:pt modelId="{19E0C26A-3D05-45B5-BE7A-AB1DE4383F35}" type="pres">
      <dgm:prSet presAssocID="{5CDC1169-D600-47D2-8D5E-809019C3C439}" presName="vert1" presStyleCnt="0"/>
      <dgm:spPr/>
    </dgm:pt>
    <dgm:pt modelId="{7A9BB772-FC12-40EB-87EE-4B1CDC988B7E}" type="pres">
      <dgm:prSet presAssocID="{AFF7421F-C77D-4B65-B001-A31541EA5276}" presName="thickLine" presStyleLbl="alignNode1" presStyleIdx="6" presStyleCnt="8"/>
      <dgm:spPr/>
    </dgm:pt>
    <dgm:pt modelId="{2A6C4E23-C28E-4B0D-B952-64B011A0602B}" type="pres">
      <dgm:prSet presAssocID="{AFF7421F-C77D-4B65-B001-A31541EA5276}" presName="horz1" presStyleCnt="0"/>
      <dgm:spPr/>
    </dgm:pt>
    <dgm:pt modelId="{8D31E07E-4AB1-4365-8079-61AE3FC963B5}" type="pres">
      <dgm:prSet presAssocID="{AFF7421F-C77D-4B65-B001-A31541EA5276}" presName="tx1" presStyleLbl="revTx" presStyleIdx="6" presStyleCnt="8"/>
      <dgm:spPr/>
    </dgm:pt>
    <dgm:pt modelId="{8361246B-3DA8-46F5-8909-4AFD759A89AE}" type="pres">
      <dgm:prSet presAssocID="{AFF7421F-C77D-4B65-B001-A31541EA5276}" presName="vert1" presStyleCnt="0"/>
      <dgm:spPr/>
    </dgm:pt>
    <dgm:pt modelId="{7E8EE850-893C-497E-B71B-A0DF91F2EFFF}" type="pres">
      <dgm:prSet presAssocID="{A775B3D4-6E05-4C4E-B2F0-1205AA914FBB}" presName="thickLine" presStyleLbl="alignNode1" presStyleIdx="7" presStyleCnt="8"/>
      <dgm:spPr/>
    </dgm:pt>
    <dgm:pt modelId="{C86FD84F-CA2C-4687-9CB4-A2C29B4F9004}" type="pres">
      <dgm:prSet presAssocID="{A775B3D4-6E05-4C4E-B2F0-1205AA914FBB}" presName="horz1" presStyleCnt="0"/>
      <dgm:spPr/>
    </dgm:pt>
    <dgm:pt modelId="{E8FA5087-802C-400E-8643-3EEAD168F0E4}" type="pres">
      <dgm:prSet presAssocID="{A775B3D4-6E05-4C4E-B2F0-1205AA914FBB}" presName="tx1" presStyleLbl="revTx" presStyleIdx="7" presStyleCnt="8"/>
      <dgm:spPr/>
    </dgm:pt>
    <dgm:pt modelId="{37F66343-B0E4-4F73-A591-355A2BC8FDEC}" type="pres">
      <dgm:prSet presAssocID="{A775B3D4-6E05-4C4E-B2F0-1205AA914FBB}" presName="vert1" presStyleCnt="0"/>
      <dgm:spPr/>
    </dgm:pt>
  </dgm:ptLst>
  <dgm:cxnLst>
    <dgm:cxn modelId="{6E41AD0D-AF67-4AB2-A1AD-8DB59BC2B2F2}" srcId="{12270D62-C315-44A2-860B-F2E6D98BAF1A}" destId="{EACC1160-5948-47BD-9738-1EECA2F0FC26}" srcOrd="4" destOrd="0" parTransId="{FC2A918D-D660-4AEE-A932-573DD3BC9437}" sibTransId="{411FE7BB-239B-4581-BEC1-5C32867231AA}"/>
    <dgm:cxn modelId="{81982D1B-6D4B-49EA-BA60-0BE9834015A2}" srcId="{12270D62-C315-44A2-860B-F2E6D98BAF1A}" destId="{A96BF666-D092-4BF9-8680-99ED899721BD}" srcOrd="1" destOrd="0" parTransId="{9F94B51B-84A6-48E5-BEA2-4B581ACF029E}" sibTransId="{A3275A49-966F-43D2-AAF4-2F9F417A3317}"/>
    <dgm:cxn modelId="{A8F85F26-D358-491A-9F7D-D0AB30FA80C2}" type="presOf" srcId="{F45A0493-0F7C-4B7D-AE6E-C92A13B45395}" destId="{0EE048A9-FE02-438A-A00A-9FECCDEB932A}" srcOrd="0" destOrd="0" presId="urn:microsoft.com/office/officeart/2008/layout/LinedList"/>
    <dgm:cxn modelId="{3D1BE42C-A525-461A-8CA2-758623BF5CA6}" type="presOf" srcId="{12270D62-C315-44A2-860B-F2E6D98BAF1A}" destId="{F1ED7524-4239-4690-A1A3-CC04DFA24677}" srcOrd="0" destOrd="0" presId="urn:microsoft.com/office/officeart/2008/layout/LinedList"/>
    <dgm:cxn modelId="{6C534072-1D6C-4D94-8C54-8AA6C3B617DD}" srcId="{12270D62-C315-44A2-860B-F2E6D98BAF1A}" destId="{B6C38210-8607-4636-B0DE-665972672863}" srcOrd="2" destOrd="0" parTransId="{DB9E01E8-B060-4235-AB9C-179740875F8F}" sibTransId="{18BA4F9B-C9F8-4682-B43A-691AC458EFED}"/>
    <dgm:cxn modelId="{7342DE87-FB55-47E4-A89B-07AACEA8F74F}" type="presOf" srcId="{A775B3D4-6E05-4C4E-B2F0-1205AA914FBB}" destId="{E8FA5087-802C-400E-8643-3EEAD168F0E4}" srcOrd="0" destOrd="0" presId="urn:microsoft.com/office/officeart/2008/layout/LinedList"/>
    <dgm:cxn modelId="{EF8FE38C-0D27-40AF-83E3-30FE9AFF888F}" type="presOf" srcId="{EACC1160-5948-47BD-9738-1EECA2F0FC26}" destId="{8B4ED900-5233-4CAC-8916-774E242DC26A}" srcOrd="0" destOrd="0" presId="urn:microsoft.com/office/officeart/2008/layout/LinedList"/>
    <dgm:cxn modelId="{6ED85D8F-521E-4634-8A6D-5756E762CFFA}" srcId="{12270D62-C315-44A2-860B-F2E6D98BAF1A}" destId="{A775B3D4-6E05-4C4E-B2F0-1205AA914FBB}" srcOrd="7" destOrd="0" parTransId="{A0183190-28BF-49B3-B1A9-073E03D94CF9}" sibTransId="{2230AE07-96A5-40D4-9379-C294BE774185}"/>
    <dgm:cxn modelId="{D5178D92-94AB-4336-B01E-2F29F639DFB1}" srcId="{12270D62-C315-44A2-860B-F2E6D98BAF1A}" destId="{31FD612E-2F04-433B-941C-E56FF883093D}" srcOrd="0" destOrd="0" parTransId="{E43A0B75-9B84-49E4-9FD0-DDB60263595E}" sibTransId="{01123056-D5A0-4B43-8180-3147E5D79A15}"/>
    <dgm:cxn modelId="{A3BB1E94-C519-4758-86E4-35CEA1ABBDE7}" type="presOf" srcId="{B6C38210-8607-4636-B0DE-665972672863}" destId="{27BB6DFF-B8A2-4022-B2CA-708112B339A8}" srcOrd="0" destOrd="0" presId="urn:microsoft.com/office/officeart/2008/layout/LinedList"/>
    <dgm:cxn modelId="{A7497796-D4E0-4D76-87BE-B7A1263D48BF}" type="presOf" srcId="{AFF7421F-C77D-4B65-B001-A31541EA5276}" destId="{8D31E07E-4AB1-4365-8079-61AE3FC963B5}" srcOrd="0" destOrd="0" presId="urn:microsoft.com/office/officeart/2008/layout/LinedList"/>
    <dgm:cxn modelId="{38936D99-B201-4F4A-917B-B6F303DCA319}" type="presOf" srcId="{5CDC1169-D600-47D2-8D5E-809019C3C439}" destId="{0C10D1BB-D13A-4DC3-A158-7B7EBB7F8A2E}" srcOrd="0" destOrd="0" presId="urn:microsoft.com/office/officeart/2008/layout/LinedList"/>
    <dgm:cxn modelId="{1161E4BE-34E3-46C2-B1EE-C298F974BA64}" type="presOf" srcId="{A96BF666-D092-4BF9-8680-99ED899721BD}" destId="{EFC83DCC-F28D-4F34-ABE7-83CE9A4EA5E1}" srcOrd="0" destOrd="0" presId="urn:microsoft.com/office/officeart/2008/layout/LinedList"/>
    <dgm:cxn modelId="{18F898C3-36AE-4956-9063-AC3C6BF44002}" srcId="{12270D62-C315-44A2-860B-F2E6D98BAF1A}" destId="{AFF7421F-C77D-4B65-B001-A31541EA5276}" srcOrd="6" destOrd="0" parTransId="{ED275CB8-61A5-4CC1-B948-27C641FDEEA7}" sibTransId="{F44B283B-F9A0-427D-93DB-5A1E3778413C}"/>
    <dgm:cxn modelId="{2453F3D4-C1DC-4C4F-B4E9-DA66C43EBAEE}" srcId="{12270D62-C315-44A2-860B-F2E6D98BAF1A}" destId="{F45A0493-0F7C-4B7D-AE6E-C92A13B45395}" srcOrd="3" destOrd="0" parTransId="{7EDB21E8-F107-4A1C-80BC-80CFC158EE75}" sibTransId="{02486920-1BC0-4730-BE67-BE871B4298B0}"/>
    <dgm:cxn modelId="{0B6ADEF4-A12F-46D7-9301-70370AC06AAF}" srcId="{12270D62-C315-44A2-860B-F2E6D98BAF1A}" destId="{5CDC1169-D600-47D2-8D5E-809019C3C439}" srcOrd="5" destOrd="0" parTransId="{0433978B-520A-4C30-B3D7-D78509EAA544}" sibTransId="{18FDB20D-7A24-4547-9159-E3842EC8E100}"/>
    <dgm:cxn modelId="{6EFC2AFD-4A0E-4570-8297-C032744BFEE8}" type="presOf" srcId="{31FD612E-2F04-433B-941C-E56FF883093D}" destId="{3AC40762-7E6F-460E-8236-0772C662F5B2}" srcOrd="0" destOrd="0" presId="urn:microsoft.com/office/officeart/2008/layout/LinedList"/>
    <dgm:cxn modelId="{FF5736A5-706D-45F5-9784-6A584C000A8A}" type="presParOf" srcId="{F1ED7524-4239-4690-A1A3-CC04DFA24677}" destId="{76264F53-690B-4162-A6B2-0002F9F0AAA7}" srcOrd="0" destOrd="0" presId="urn:microsoft.com/office/officeart/2008/layout/LinedList"/>
    <dgm:cxn modelId="{72274ACA-A7B9-4EDE-A4A0-68C4673D6152}" type="presParOf" srcId="{F1ED7524-4239-4690-A1A3-CC04DFA24677}" destId="{ABCB5A69-0E5A-46C6-B9FE-F1BE8E34C67A}" srcOrd="1" destOrd="0" presId="urn:microsoft.com/office/officeart/2008/layout/LinedList"/>
    <dgm:cxn modelId="{02A0256E-DC7B-4B78-A1B0-C8CF4332DC3F}" type="presParOf" srcId="{ABCB5A69-0E5A-46C6-B9FE-F1BE8E34C67A}" destId="{3AC40762-7E6F-460E-8236-0772C662F5B2}" srcOrd="0" destOrd="0" presId="urn:microsoft.com/office/officeart/2008/layout/LinedList"/>
    <dgm:cxn modelId="{E82003EF-828C-4A4F-B0E0-F7014A088AF2}" type="presParOf" srcId="{ABCB5A69-0E5A-46C6-B9FE-F1BE8E34C67A}" destId="{AC47EE18-D510-4282-BA79-68B0BFC5EB50}" srcOrd="1" destOrd="0" presId="urn:microsoft.com/office/officeart/2008/layout/LinedList"/>
    <dgm:cxn modelId="{35D12612-A0CC-4F98-AB83-0BDB4CB1C72F}" type="presParOf" srcId="{F1ED7524-4239-4690-A1A3-CC04DFA24677}" destId="{4D15A653-2850-4345-AAFE-6BC147D9E811}" srcOrd="2" destOrd="0" presId="urn:microsoft.com/office/officeart/2008/layout/LinedList"/>
    <dgm:cxn modelId="{276DAF05-76E6-4EDC-A5F2-CF389448DF38}" type="presParOf" srcId="{F1ED7524-4239-4690-A1A3-CC04DFA24677}" destId="{B8D7289F-AFE1-4B90-8148-8559AE037338}" srcOrd="3" destOrd="0" presId="urn:microsoft.com/office/officeart/2008/layout/LinedList"/>
    <dgm:cxn modelId="{76D2C2B2-C45C-4E89-96FA-6354F85EFA35}" type="presParOf" srcId="{B8D7289F-AFE1-4B90-8148-8559AE037338}" destId="{EFC83DCC-F28D-4F34-ABE7-83CE9A4EA5E1}" srcOrd="0" destOrd="0" presId="urn:microsoft.com/office/officeart/2008/layout/LinedList"/>
    <dgm:cxn modelId="{8317E73B-C08A-4422-B6DA-550A6BBC9706}" type="presParOf" srcId="{B8D7289F-AFE1-4B90-8148-8559AE037338}" destId="{5E2FAE2E-3FED-4640-A9CE-6485E99E93CA}" srcOrd="1" destOrd="0" presId="urn:microsoft.com/office/officeart/2008/layout/LinedList"/>
    <dgm:cxn modelId="{B38A840E-A64A-47C8-B89E-FFCCCF21EC89}" type="presParOf" srcId="{F1ED7524-4239-4690-A1A3-CC04DFA24677}" destId="{386ACA01-7804-4CA9-8F5D-4B0BA1E1CC0C}" srcOrd="4" destOrd="0" presId="urn:microsoft.com/office/officeart/2008/layout/LinedList"/>
    <dgm:cxn modelId="{61F66A8E-F0CC-457A-B343-CDDA71102109}" type="presParOf" srcId="{F1ED7524-4239-4690-A1A3-CC04DFA24677}" destId="{E68A2B09-6876-4D08-8CA4-90203A874D4F}" srcOrd="5" destOrd="0" presId="urn:microsoft.com/office/officeart/2008/layout/LinedList"/>
    <dgm:cxn modelId="{8886CC6D-30B6-42C7-B039-2F5E663AE26D}" type="presParOf" srcId="{E68A2B09-6876-4D08-8CA4-90203A874D4F}" destId="{27BB6DFF-B8A2-4022-B2CA-708112B339A8}" srcOrd="0" destOrd="0" presId="urn:microsoft.com/office/officeart/2008/layout/LinedList"/>
    <dgm:cxn modelId="{37C4BCAE-228D-439A-9667-26688E88C42F}" type="presParOf" srcId="{E68A2B09-6876-4D08-8CA4-90203A874D4F}" destId="{6D5C2A1E-8BC5-4EFB-916E-E47CF21D6CE9}" srcOrd="1" destOrd="0" presId="urn:microsoft.com/office/officeart/2008/layout/LinedList"/>
    <dgm:cxn modelId="{9652E597-3F9D-485F-BB4B-8EAC861142CC}" type="presParOf" srcId="{F1ED7524-4239-4690-A1A3-CC04DFA24677}" destId="{E171EDAE-2CB3-425B-B2DD-2F17ECC0EE6A}" srcOrd="6" destOrd="0" presId="urn:microsoft.com/office/officeart/2008/layout/LinedList"/>
    <dgm:cxn modelId="{72C7803C-D5D8-4250-914A-CBCED5554588}" type="presParOf" srcId="{F1ED7524-4239-4690-A1A3-CC04DFA24677}" destId="{2A145B1A-EAAE-4108-87E4-0AFDF9EE0DE2}" srcOrd="7" destOrd="0" presId="urn:microsoft.com/office/officeart/2008/layout/LinedList"/>
    <dgm:cxn modelId="{50BCA580-C439-4B82-91D8-368E1204ADCB}" type="presParOf" srcId="{2A145B1A-EAAE-4108-87E4-0AFDF9EE0DE2}" destId="{0EE048A9-FE02-438A-A00A-9FECCDEB932A}" srcOrd="0" destOrd="0" presId="urn:microsoft.com/office/officeart/2008/layout/LinedList"/>
    <dgm:cxn modelId="{14FD9E2C-51F1-4772-95E8-DC515959088F}" type="presParOf" srcId="{2A145B1A-EAAE-4108-87E4-0AFDF9EE0DE2}" destId="{F18A5B1F-2157-4346-B69E-9DD2123724E0}" srcOrd="1" destOrd="0" presId="urn:microsoft.com/office/officeart/2008/layout/LinedList"/>
    <dgm:cxn modelId="{6EE21626-321D-4ACC-B31D-575F3383728C}" type="presParOf" srcId="{F1ED7524-4239-4690-A1A3-CC04DFA24677}" destId="{2E935C2F-31C0-408A-8477-F0DA17687701}" srcOrd="8" destOrd="0" presId="urn:microsoft.com/office/officeart/2008/layout/LinedList"/>
    <dgm:cxn modelId="{6EFF1213-9A5B-4EEE-993B-A2F4C7B0B3C1}" type="presParOf" srcId="{F1ED7524-4239-4690-A1A3-CC04DFA24677}" destId="{8A976240-A497-4F06-B17F-8DF03B620D95}" srcOrd="9" destOrd="0" presId="urn:microsoft.com/office/officeart/2008/layout/LinedList"/>
    <dgm:cxn modelId="{81FEBCF8-893F-40EE-826E-1F86C3E0581C}" type="presParOf" srcId="{8A976240-A497-4F06-B17F-8DF03B620D95}" destId="{8B4ED900-5233-4CAC-8916-774E242DC26A}" srcOrd="0" destOrd="0" presId="urn:microsoft.com/office/officeart/2008/layout/LinedList"/>
    <dgm:cxn modelId="{23C3234F-D455-439D-A2C4-200BA87C82C9}" type="presParOf" srcId="{8A976240-A497-4F06-B17F-8DF03B620D95}" destId="{D09C916C-F20A-44B0-97DC-285B597AA3CF}" srcOrd="1" destOrd="0" presId="urn:microsoft.com/office/officeart/2008/layout/LinedList"/>
    <dgm:cxn modelId="{FA55AF1D-7E1A-4BA4-8DD1-3B9214AB528C}" type="presParOf" srcId="{F1ED7524-4239-4690-A1A3-CC04DFA24677}" destId="{5DB19D29-E1DE-41CC-8B34-68DD44DF4C6B}" srcOrd="10" destOrd="0" presId="urn:microsoft.com/office/officeart/2008/layout/LinedList"/>
    <dgm:cxn modelId="{FA649528-152F-44E9-BDEF-BE1182C84D44}" type="presParOf" srcId="{F1ED7524-4239-4690-A1A3-CC04DFA24677}" destId="{599D33B2-B9B9-4747-BF52-7D0F6B38AE48}" srcOrd="11" destOrd="0" presId="urn:microsoft.com/office/officeart/2008/layout/LinedList"/>
    <dgm:cxn modelId="{D7ED2035-14C3-490E-AAD0-77D45A279669}" type="presParOf" srcId="{599D33B2-B9B9-4747-BF52-7D0F6B38AE48}" destId="{0C10D1BB-D13A-4DC3-A158-7B7EBB7F8A2E}" srcOrd="0" destOrd="0" presId="urn:microsoft.com/office/officeart/2008/layout/LinedList"/>
    <dgm:cxn modelId="{21B8DF81-15E9-4A8F-A66D-EC7B6BC33F9B}" type="presParOf" srcId="{599D33B2-B9B9-4747-BF52-7D0F6B38AE48}" destId="{19E0C26A-3D05-45B5-BE7A-AB1DE4383F35}" srcOrd="1" destOrd="0" presId="urn:microsoft.com/office/officeart/2008/layout/LinedList"/>
    <dgm:cxn modelId="{C5F8B12A-902E-4072-AAA2-D60D4BBB3434}" type="presParOf" srcId="{F1ED7524-4239-4690-A1A3-CC04DFA24677}" destId="{7A9BB772-FC12-40EB-87EE-4B1CDC988B7E}" srcOrd="12" destOrd="0" presId="urn:microsoft.com/office/officeart/2008/layout/LinedList"/>
    <dgm:cxn modelId="{A3C6BDB3-A7ED-4D71-8491-76ACCE6844D2}" type="presParOf" srcId="{F1ED7524-4239-4690-A1A3-CC04DFA24677}" destId="{2A6C4E23-C28E-4B0D-B952-64B011A0602B}" srcOrd="13" destOrd="0" presId="urn:microsoft.com/office/officeart/2008/layout/LinedList"/>
    <dgm:cxn modelId="{DA5F6EDC-2DDA-461F-BF7D-FE89B6E7D0E5}" type="presParOf" srcId="{2A6C4E23-C28E-4B0D-B952-64B011A0602B}" destId="{8D31E07E-4AB1-4365-8079-61AE3FC963B5}" srcOrd="0" destOrd="0" presId="urn:microsoft.com/office/officeart/2008/layout/LinedList"/>
    <dgm:cxn modelId="{5519FA8F-BDAC-4D8A-A064-E1FFD9E32BED}" type="presParOf" srcId="{2A6C4E23-C28E-4B0D-B952-64B011A0602B}" destId="{8361246B-3DA8-46F5-8909-4AFD759A89AE}" srcOrd="1" destOrd="0" presId="urn:microsoft.com/office/officeart/2008/layout/LinedList"/>
    <dgm:cxn modelId="{34C46A97-7055-4AF2-8ABA-EC525BC8B954}" type="presParOf" srcId="{F1ED7524-4239-4690-A1A3-CC04DFA24677}" destId="{7E8EE850-893C-497E-B71B-A0DF91F2EFFF}" srcOrd="14" destOrd="0" presId="urn:microsoft.com/office/officeart/2008/layout/LinedList"/>
    <dgm:cxn modelId="{AD468EC1-B7DB-4D4D-9624-D77668600DD4}" type="presParOf" srcId="{F1ED7524-4239-4690-A1A3-CC04DFA24677}" destId="{C86FD84F-CA2C-4687-9CB4-A2C29B4F9004}" srcOrd="15" destOrd="0" presId="urn:microsoft.com/office/officeart/2008/layout/LinedList"/>
    <dgm:cxn modelId="{DDF3813D-306D-400F-B22E-CEAC50C6CDB9}" type="presParOf" srcId="{C86FD84F-CA2C-4687-9CB4-A2C29B4F9004}" destId="{E8FA5087-802C-400E-8643-3EEAD168F0E4}" srcOrd="0" destOrd="0" presId="urn:microsoft.com/office/officeart/2008/layout/LinedList"/>
    <dgm:cxn modelId="{66B9C56F-AC8C-47F5-9B93-54185B42F0F1}" type="presParOf" srcId="{C86FD84F-CA2C-4687-9CB4-A2C29B4F9004}" destId="{37F66343-B0E4-4F73-A591-355A2BC8FD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Here I use Manhattan Distance to calculate the heuristic value of each cell. Let’s suppose: </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IN" b="1" dirty="0">
              <a:sym typeface="Wingdings" panose="05000000000000000000" pitchFamily="2" charset="2"/>
            </a:rPr>
            <a:t></a:t>
          </a:r>
          <a:r>
            <a:rPr lang="en-IN" b="1" dirty="0"/>
            <a:t> if, {(5, 5) start cell, (1, 1) goal cell}</a:t>
          </a:r>
        </a:p>
        <a:p>
          <a:pPr algn="just"/>
          <a:r>
            <a:rPr lang="de-DE" dirty="0"/>
            <a:t>= abs(3-1) + abs(5-1) = 2 + 4 =</a:t>
          </a:r>
          <a:r>
            <a:rPr lang="de-DE" b="1" dirty="0"/>
            <a:t> 6</a:t>
          </a:r>
          <a:endParaRPr lang="en-US" dirty="0"/>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de-DE" b="1" dirty="0">
              <a:sym typeface="Wingdings" panose="05000000000000000000" pitchFamily="2" charset="2"/>
            </a:rPr>
            <a:t></a:t>
          </a:r>
          <a:r>
            <a:rPr lang="de-DE" b="1" dirty="0"/>
            <a:t> if, {(3, 5)</a:t>
          </a:r>
          <a:r>
            <a:rPr lang="en-IN" b="1" dirty="0"/>
            <a:t> ) start cell, </a:t>
          </a:r>
          <a:r>
            <a:rPr lang="de-DE" b="1" dirty="0"/>
            <a:t>, (1, 1)) </a:t>
          </a:r>
          <a:r>
            <a:rPr lang="en-IN" b="1" dirty="0"/>
            <a:t>goal cell}</a:t>
          </a:r>
        </a:p>
        <a:p>
          <a:pPr algn="just"/>
          <a:r>
            <a:rPr lang="en-IN" b="1" dirty="0"/>
            <a:t>= </a:t>
          </a:r>
          <a:r>
            <a:rPr lang="en-IN" dirty="0"/>
            <a:t> abs(5 - 1) + abs(5 - 1) = 4 + 4 = </a:t>
          </a:r>
          <a:r>
            <a:rPr lang="en-IN" b="1" dirty="0"/>
            <a:t>8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C5A10-6954-40FF-90E5-0B50560013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A8CF0F5-F903-42E5-A358-92747594FC03}">
      <dgm:prSet/>
      <dgm:spPr/>
      <dgm:t>
        <a:bodyPr/>
        <a:lstStyle/>
        <a:p>
          <a:pPr algn="just"/>
          <a:r>
            <a:rPr lang="en-IN" dirty="0"/>
            <a:t>To calculate the heuristic value here I use same Manhattan Distance.</a:t>
          </a:r>
          <a:endParaRPr lang="en-US" dirty="0"/>
        </a:p>
      </dgm:t>
    </dgm:pt>
    <dgm:pt modelId="{10EB0C55-995A-44D8-9D24-8369278A7B2D}" type="parTrans" cxnId="{20B76A05-1E82-4C9A-AE10-DD9AA77FD9FF}">
      <dgm:prSet/>
      <dgm:spPr/>
      <dgm:t>
        <a:bodyPr/>
        <a:lstStyle/>
        <a:p>
          <a:endParaRPr lang="en-US"/>
        </a:p>
      </dgm:t>
    </dgm:pt>
    <dgm:pt modelId="{91F48EBC-B93C-4C6F-8D3E-39EED89F7332}" type="sibTrans" cxnId="{20B76A05-1E82-4C9A-AE10-DD9AA77FD9FF}">
      <dgm:prSet/>
      <dgm:spPr/>
      <dgm:t>
        <a:bodyPr/>
        <a:lstStyle/>
        <a:p>
          <a:endParaRPr lang="en-US"/>
        </a:p>
      </dgm:t>
    </dgm:pt>
    <dgm:pt modelId="{E95ACA9C-DC44-4784-84E8-1DEC12923932}">
      <dgm:prSet/>
      <dgm:spPr/>
      <dgm:t>
        <a:bodyPr/>
        <a:lstStyle/>
        <a:p>
          <a:pPr algn="just"/>
          <a:r>
            <a:rPr lang="en-US" b="0" dirty="0">
              <a:sym typeface="Wingdings" panose="05000000000000000000" pitchFamily="2" charset="2"/>
            </a:rPr>
            <a:t>In A* Algorithm the Total Cost(</a:t>
          </a:r>
          <a:r>
            <a:rPr lang="en-US" b="1" dirty="0" err="1">
              <a:sym typeface="Wingdings" panose="05000000000000000000" pitchFamily="2" charset="2"/>
            </a:rPr>
            <a:t>fn</a:t>
          </a:r>
          <a:r>
            <a:rPr lang="en-US" b="0" dirty="0">
              <a:sym typeface="Wingdings" panose="05000000000000000000" pitchFamily="2" charset="2"/>
            </a:rPr>
            <a:t>) = path cost(</a:t>
          </a:r>
          <a:r>
            <a:rPr lang="en-US" b="1" dirty="0" err="1">
              <a:sym typeface="Wingdings" panose="05000000000000000000" pitchFamily="2" charset="2"/>
            </a:rPr>
            <a:t>gn</a:t>
          </a:r>
          <a:r>
            <a:rPr lang="en-US" b="0" dirty="0">
              <a:sym typeface="Wingdings" panose="05000000000000000000" pitchFamily="2" charset="2"/>
            </a:rPr>
            <a:t>) + Heuristic cost(</a:t>
          </a:r>
          <a:r>
            <a:rPr lang="en-US" b="1" dirty="0" err="1">
              <a:sym typeface="Wingdings" panose="05000000000000000000" pitchFamily="2" charset="2"/>
            </a:rPr>
            <a:t>hn</a:t>
          </a:r>
          <a:r>
            <a:rPr lang="en-US" b="0" dirty="0">
              <a:sym typeface="Wingdings" panose="05000000000000000000" pitchFamily="2" charset="2"/>
            </a:rPr>
            <a:t>).</a:t>
          </a:r>
        </a:p>
        <a:p>
          <a:pPr algn="just"/>
          <a:r>
            <a:rPr lang="en-US" b="1" dirty="0" err="1"/>
            <a:t>fn</a:t>
          </a:r>
          <a:r>
            <a:rPr lang="en-US" b="1" dirty="0"/>
            <a:t> = (</a:t>
          </a:r>
          <a:r>
            <a:rPr lang="en-US" b="1" dirty="0" err="1"/>
            <a:t>gn</a:t>
          </a:r>
          <a:r>
            <a:rPr lang="en-US" b="1" dirty="0"/>
            <a:t> + </a:t>
          </a:r>
          <a:r>
            <a:rPr lang="en-US" b="1" dirty="0" err="1"/>
            <a:t>hn</a:t>
          </a:r>
          <a:r>
            <a:rPr lang="en-US" b="1" dirty="0"/>
            <a:t>)</a:t>
          </a:r>
        </a:p>
      </dgm:t>
    </dgm:pt>
    <dgm:pt modelId="{3379161C-1D74-413C-AB1B-4069CBCE7D09}" type="parTrans" cxnId="{C75D4384-541C-4979-BB04-FF3144A8ED44}">
      <dgm:prSet/>
      <dgm:spPr/>
      <dgm:t>
        <a:bodyPr/>
        <a:lstStyle/>
        <a:p>
          <a:endParaRPr lang="en-US"/>
        </a:p>
      </dgm:t>
    </dgm:pt>
    <dgm:pt modelId="{B9F87B37-5C8F-4D0C-8F5E-6B13BD9E4870}" type="sibTrans" cxnId="{C75D4384-541C-4979-BB04-FF3144A8ED44}">
      <dgm:prSet/>
      <dgm:spPr/>
      <dgm:t>
        <a:bodyPr/>
        <a:lstStyle/>
        <a:p>
          <a:endParaRPr lang="en-US"/>
        </a:p>
      </dgm:t>
    </dgm:pt>
    <dgm:pt modelId="{0D3341E2-748D-4379-B3C9-6AEEA1AE18D1}">
      <dgm:prSet/>
      <dgm:spPr/>
      <dgm:t>
        <a:bodyPr/>
        <a:lstStyle/>
        <a:p>
          <a:pPr algn="just"/>
          <a:r>
            <a:rPr lang="en-IN" b="0" dirty="0"/>
            <a:t>This including of path cost make the algorithm highly optimistic. </a:t>
          </a:r>
          <a:r>
            <a:rPr lang="en-IN" b="1" dirty="0"/>
            <a:t>		</a:t>
          </a:r>
          <a:endParaRPr lang="en-US" dirty="0"/>
        </a:p>
      </dgm:t>
    </dgm:pt>
    <dgm:pt modelId="{1990285D-843C-425F-B9E3-EABDFC7A3398}" type="parTrans" cxnId="{558D4755-196A-4E38-A921-C9C0432B29E1}">
      <dgm:prSet/>
      <dgm:spPr/>
      <dgm:t>
        <a:bodyPr/>
        <a:lstStyle/>
        <a:p>
          <a:endParaRPr lang="en-US"/>
        </a:p>
      </dgm:t>
    </dgm:pt>
    <dgm:pt modelId="{C1F7C962-99F5-4076-B11B-CC940B5B58AB}" type="sibTrans" cxnId="{558D4755-196A-4E38-A921-C9C0432B29E1}">
      <dgm:prSet/>
      <dgm:spPr/>
      <dgm:t>
        <a:bodyPr/>
        <a:lstStyle/>
        <a:p>
          <a:endParaRPr lang="en-US"/>
        </a:p>
      </dgm:t>
    </dgm:pt>
    <dgm:pt modelId="{42425389-7D94-41F6-8B0A-BCA0E04F4999}" type="pres">
      <dgm:prSet presAssocID="{BF8C5A10-6954-40FF-90E5-0B50560013A1}" presName="hierChild1" presStyleCnt="0">
        <dgm:presLayoutVars>
          <dgm:chPref val="1"/>
          <dgm:dir/>
          <dgm:animOne val="branch"/>
          <dgm:animLvl val="lvl"/>
          <dgm:resizeHandles/>
        </dgm:presLayoutVars>
      </dgm:prSet>
      <dgm:spPr/>
    </dgm:pt>
    <dgm:pt modelId="{7405DAC2-FA98-4442-B0F3-94EC874C05E6}" type="pres">
      <dgm:prSet presAssocID="{5A8CF0F5-F903-42E5-A358-92747594FC03}" presName="hierRoot1" presStyleCnt="0"/>
      <dgm:spPr/>
    </dgm:pt>
    <dgm:pt modelId="{59DCE325-E48F-42ED-B460-B7D9241DF72D}" type="pres">
      <dgm:prSet presAssocID="{5A8CF0F5-F903-42E5-A358-92747594FC03}" presName="composite" presStyleCnt="0"/>
      <dgm:spPr/>
    </dgm:pt>
    <dgm:pt modelId="{A79FCF7D-E8BD-4312-897F-E97A7B7DB92E}" type="pres">
      <dgm:prSet presAssocID="{5A8CF0F5-F903-42E5-A358-92747594FC03}" presName="background" presStyleLbl="node0" presStyleIdx="0" presStyleCnt="3"/>
      <dgm:spPr/>
    </dgm:pt>
    <dgm:pt modelId="{2156A6AE-7571-430B-B337-405820D1B13B}" type="pres">
      <dgm:prSet presAssocID="{5A8CF0F5-F903-42E5-A358-92747594FC03}" presName="text" presStyleLbl="fgAcc0" presStyleIdx="0" presStyleCnt="3" custScaleX="150600" custLinFactNeighborX="-1288" custLinFactNeighborY="1451">
        <dgm:presLayoutVars>
          <dgm:chPref val="3"/>
        </dgm:presLayoutVars>
      </dgm:prSet>
      <dgm:spPr/>
    </dgm:pt>
    <dgm:pt modelId="{2B3A6A4F-6211-4861-9EB4-9594F962FE8A}" type="pres">
      <dgm:prSet presAssocID="{5A8CF0F5-F903-42E5-A358-92747594FC03}" presName="hierChild2" presStyleCnt="0"/>
      <dgm:spPr/>
    </dgm:pt>
    <dgm:pt modelId="{82056DBC-05F7-48C2-87B0-61767F8F320C}" type="pres">
      <dgm:prSet presAssocID="{E95ACA9C-DC44-4784-84E8-1DEC12923932}" presName="hierRoot1" presStyleCnt="0"/>
      <dgm:spPr/>
    </dgm:pt>
    <dgm:pt modelId="{9FD43CD5-6D3A-48F2-AD9A-6352591F242F}" type="pres">
      <dgm:prSet presAssocID="{E95ACA9C-DC44-4784-84E8-1DEC12923932}" presName="composite" presStyleCnt="0"/>
      <dgm:spPr/>
    </dgm:pt>
    <dgm:pt modelId="{E56CC677-F2E6-4828-B55A-DCCB19151CDF}" type="pres">
      <dgm:prSet presAssocID="{E95ACA9C-DC44-4784-84E8-1DEC12923932}" presName="background" presStyleLbl="node0" presStyleIdx="1" presStyleCnt="3"/>
      <dgm:spPr/>
    </dgm:pt>
    <dgm:pt modelId="{7D46A4F2-C34A-40F1-955A-02DB394EA657}" type="pres">
      <dgm:prSet presAssocID="{E95ACA9C-DC44-4784-84E8-1DEC12923932}" presName="text" presStyleLbl="fgAcc0" presStyleIdx="1" presStyleCnt="3" custScaleX="195573" custLinFactNeighborX="1859" custLinFactNeighborY="1451">
        <dgm:presLayoutVars>
          <dgm:chPref val="3"/>
        </dgm:presLayoutVars>
      </dgm:prSet>
      <dgm:spPr/>
    </dgm:pt>
    <dgm:pt modelId="{C0E28200-C4C1-4829-9D2C-1B2B34BE035B}" type="pres">
      <dgm:prSet presAssocID="{E95ACA9C-DC44-4784-84E8-1DEC12923932}" presName="hierChild2" presStyleCnt="0"/>
      <dgm:spPr/>
    </dgm:pt>
    <dgm:pt modelId="{E2A4FDC0-0E09-41D5-95B2-4597A1EF6845}" type="pres">
      <dgm:prSet presAssocID="{0D3341E2-748D-4379-B3C9-6AEEA1AE18D1}" presName="hierRoot1" presStyleCnt="0"/>
      <dgm:spPr/>
    </dgm:pt>
    <dgm:pt modelId="{09577306-7436-4173-8CF7-0705307615BA}" type="pres">
      <dgm:prSet presAssocID="{0D3341E2-748D-4379-B3C9-6AEEA1AE18D1}" presName="composite" presStyleCnt="0"/>
      <dgm:spPr/>
    </dgm:pt>
    <dgm:pt modelId="{C1386603-D81E-4C61-8927-4305A49A4492}" type="pres">
      <dgm:prSet presAssocID="{0D3341E2-748D-4379-B3C9-6AEEA1AE18D1}" presName="background" presStyleLbl="node0" presStyleIdx="2" presStyleCnt="3"/>
      <dgm:spPr/>
    </dgm:pt>
    <dgm:pt modelId="{1E30AC1A-4A39-4663-B1CF-8C04A6B1C2F3}" type="pres">
      <dgm:prSet presAssocID="{0D3341E2-748D-4379-B3C9-6AEEA1AE18D1}" presName="text" presStyleLbl="fgAcc0" presStyleIdx="2" presStyleCnt="3" custScaleX="195539" custLinFactNeighborX="-341" custLinFactNeighborY="2184">
        <dgm:presLayoutVars>
          <dgm:chPref val="3"/>
        </dgm:presLayoutVars>
      </dgm:prSet>
      <dgm:spPr/>
    </dgm:pt>
    <dgm:pt modelId="{48B8A0CC-C5A1-441A-B6A4-72E49ABE8AB1}" type="pres">
      <dgm:prSet presAssocID="{0D3341E2-748D-4379-B3C9-6AEEA1AE18D1}" presName="hierChild2" presStyleCnt="0"/>
      <dgm:spPr/>
    </dgm:pt>
  </dgm:ptLst>
  <dgm:cxnLst>
    <dgm:cxn modelId="{20B76A05-1E82-4C9A-AE10-DD9AA77FD9FF}" srcId="{BF8C5A10-6954-40FF-90E5-0B50560013A1}" destId="{5A8CF0F5-F903-42E5-A358-92747594FC03}" srcOrd="0" destOrd="0" parTransId="{10EB0C55-995A-44D8-9D24-8369278A7B2D}" sibTransId="{91F48EBC-B93C-4C6F-8D3E-39EED89F7332}"/>
    <dgm:cxn modelId="{D620122B-300A-41AD-A22F-E4E9A43BC1F8}" type="presOf" srcId="{0D3341E2-748D-4379-B3C9-6AEEA1AE18D1}" destId="{1E30AC1A-4A39-4663-B1CF-8C04A6B1C2F3}" srcOrd="0" destOrd="0" presId="urn:microsoft.com/office/officeart/2005/8/layout/hierarchy1"/>
    <dgm:cxn modelId="{787E4A5C-7F0F-49E5-89D1-96A6A7B0F06B}" type="presOf" srcId="{5A8CF0F5-F903-42E5-A358-92747594FC03}" destId="{2156A6AE-7571-430B-B337-405820D1B13B}" srcOrd="0" destOrd="0" presId="urn:microsoft.com/office/officeart/2005/8/layout/hierarchy1"/>
    <dgm:cxn modelId="{1FFA5254-4169-44DA-B8C4-4DCA22A8B3F9}" type="presOf" srcId="{E95ACA9C-DC44-4784-84E8-1DEC12923932}" destId="{7D46A4F2-C34A-40F1-955A-02DB394EA657}" srcOrd="0" destOrd="0" presId="urn:microsoft.com/office/officeart/2005/8/layout/hierarchy1"/>
    <dgm:cxn modelId="{558D4755-196A-4E38-A921-C9C0432B29E1}" srcId="{BF8C5A10-6954-40FF-90E5-0B50560013A1}" destId="{0D3341E2-748D-4379-B3C9-6AEEA1AE18D1}" srcOrd="2" destOrd="0" parTransId="{1990285D-843C-425F-B9E3-EABDFC7A3398}" sibTransId="{C1F7C962-99F5-4076-B11B-CC940B5B58AB}"/>
    <dgm:cxn modelId="{C75D4384-541C-4979-BB04-FF3144A8ED44}" srcId="{BF8C5A10-6954-40FF-90E5-0B50560013A1}" destId="{E95ACA9C-DC44-4784-84E8-1DEC12923932}" srcOrd="1" destOrd="0" parTransId="{3379161C-1D74-413C-AB1B-4069CBCE7D09}" sibTransId="{B9F87B37-5C8F-4D0C-8F5E-6B13BD9E4870}"/>
    <dgm:cxn modelId="{360544A9-4507-4DB9-BD5F-CAFC1D221A34}" type="presOf" srcId="{BF8C5A10-6954-40FF-90E5-0B50560013A1}" destId="{42425389-7D94-41F6-8B0A-BCA0E04F4999}" srcOrd="0" destOrd="0" presId="urn:microsoft.com/office/officeart/2005/8/layout/hierarchy1"/>
    <dgm:cxn modelId="{50B00B5B-54D6-4A33-B8C2-D9957D0951CD}" type="presParOf" srcId="{42425389-7D94-41F6-8B0A-BCA0E04F4999}" destId="{7405DAC2-FA98-4442-B0F3-94EC874C05E6}" srcOrd="0" destOrd="0" presId="urn:microsoft.com/office/officeart/2005/8/layout/hierarchy1"/>
    <dgm:cxn modelId="{7A579239-5B3C-4F09-84A7-39BF11A8FDA4}" type="presParOf" srcId="{7405DAC2-FA98-4442-B0F3-94EC874C05E6}" destId="{59DCE325-E48F-42ED-B460-B7D9241DF72D}" srcOrd="0" destOrd="0" presId="urn:microsoft.com/office/officeart/2005/8/layout/hierarchy1"/>
    <dgm:cxn modelId="{5618942C-8465-4816-B46D-DDB181784DCA}" type="presParOf" srcId="{59DCE325-E48F-42ED-B460-B7D9241DF72D}" destId="{A79FCF7D-E8BD-4312-897F-E97A7B7DB92E}" srcOrd="0" destOrd="0" presId="urn:microsoft.com/office/officeart/2005/8/layout/hierarchy1"/>
    <dgm:cxn modelId="{58CB123D-1F0F-4650-A9C5-AE0D227EF419}" type="presParOf" srcId="{59DCE325-E48F-42ED-B460-B7D9241DF72D}" destId="{2156A6AE-7571-430B-B337-405820D1B13B}" srcOrd="1" destOrd="0" presId="urn:microsoft.com/office/officeart/2005/8/layout/hierarchy1"/>
    <dgm:cxn modelId="{8EB73005-2478-4DD2-AD51-CA974E324B35}" type="presParOf" srcId="{7405DAC2-FA98-4442-B0F3-94EC874C05E6}" destId="{2B3A6A4F-6211-4861-9EB4-9594F962FE8A}" srcOrd="1" destOrd="0" presId="urn:microsoft.com/office/officeart/2005/8/layout/hierarchy1"/>
    <dgm:cxn modelId="{AE10BEB4-59CF-4BE6-BE3B-EDA08442AAEE}" type="presParOf" srcId="{42425389-7D94-41F6-8B0A-BCA0E04F4999}" destId="{82056DBC-05F7-48C2-87B0-61767F8F320C}" srcOrd="1" destOrd="0" presId="urn:microsoft.com/office/officeart/2005/8/layout/hierarchy1"/>
    <dgm:cxn modelId="{ACC54DF7-F173-497A-844B-6A0C0829A3FA}" type="presParOf" srcId="{82056DBC-05F7-48C2-87B0-61767F8F320C}" destId="{9FD43CD5-6D3A-48F2-AD9A-6352591F242F}" srcOrd="0" destOrd="0" presId="urn:microsoft.com/office/officeart/2005/8/layout/hierarchy1"/>
    <dgm:cxn modelId="{BD0F0D0B-79C3-4F73-AB27-20FC8DC72B6C}" type="presParOf" srcId="{9FD43CD5-6D3A-48F2-AD9A-6352591F242F}" destId="{E56CC677-F2E6-4828-B55A-DCCB19151CDF}" srcOrd="0" destOrd="0" presId="urn:microsoft.com/office/officeart/2005/8/layout/hierarchy1"/>
    <dgm:cxn modelId="{2CE4C302-2179-449B-8405-F20CD05210E9}" type="presParOf" srcId="{9FD43CD5-6D3A-48F2-AD9A-6352591F242F}" destId="{7D46A4F2-C34A-40F1-955A-02DB394EA657}" srcOrd="1" destOrd="0" presId="urn:microsoft.com/office/officeart/2005/8/layout/hierarchy1"/>
    <dgm:cxn modelId="{475F441E-9EA3-4B7A-8D87-0B5DA9CCEB1D}" type="presParOf" srcId="{82056DBC-05F7-48C2-87B0-61767F8F320C}" destId="{C0E28200-C4C1-4829-9D2C-1B2B34BE035B}" srcOrd="1" destOrd="0" presId="urn:microsoft.com/office/officeart/2005/8/layout/hierarchy1"/>
    <dgm:cxn modelId="{C4402A84-27AA-4CD7-A1B7-EC0C358206CB}" type="presParOf" srcId="{42425389-7D94-41F6-8B0A-BCA0E04F4999}" destId="{E2A4FDC0-0E09-41D5-95B2-4597A1EF6845}" srcOrd="2" destOrd="0" presId="urn:microsoft.com/office/officeart/2005/8/layout/hierarchy1"/>
    <dgm:cxn modelId="{B06CF7FC-52C7-4ACD-B6A3-66304A78DB40}" type="presParOf" srcId="{E2A4FDC0-0E09-41D5-95B2-4597A1EF6845}" destId="{09577306-7436-4173-8CF7-0705307615BA}" srcOrd="0" destOrd="0" presId="urn:microsoft.com/office/officeart/2005/8/layout/hierarchy1"/>
    <dgm:cxn modelId="{2A84381A-912D-4B75-931D-3C49417C0B68}" type="presParOf" srcId="{09577306-7436-4173-8CF7-0705307615BA}" destId="{C1386603-D81E-4C61-8927-4305A49A4492}" srcOrd="0" destOrd="0" presId="urn:microsoft.com/office/officeart/2005/8/layout/hierarchy1"/>
    <dgm:cxn modelId="{D2B68F20-C1D0-4ED0-B26A-F035D280E1F4}" type="presParOf" srcId="{09577306-7436-4173-8CF7-0705307615BA}" destId="{1E30AC1A-4A39-4663-B1CF-8C04A6B1C2F3}" srcOrd="1" destOrd="0" presId="urn:microsoft.com/office/officeart/2005/8/layout/hierarchy1"/>
    <dgm:cxn modelId="{0EF4ACBB-A04A-46B6-8FCD-8CDCA0939379}" type="presParOf" srcId="{E2A4FDC0-0E09-41D5-95B2-4597A1EF6845}" destId="{48B8A0CC-C5A1-441A-B6A4-72E49ABE8AB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6B1A2B-ECB1-496B-8ABA-562FC1F108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5438-C402-4709-A1AC-C3E5A9AD9FA6}">
      <dgm:prSet custT="1"/>
      <dgm:spPr/>
      <dgm:t>
        <a:bodyPr/>
        <a:lstStyle/>
        <a:p>
          <a:pPr>
            <a:lnSpc>
              <a:spcPct val="100000"/>
            </a:lnSpc>
          </a:pPr>
          <a:r>
            <a:rPr lang="en-US" sz="1800" b="1" dirty="0"/>
            <a:t>Scenario 1: </a:t>
          </a:r>
          <a:r>
            <a:rPr lang="en-US" sz="1800" dirty="0"/>
            <a:t>BFS and A* found the same shortest path (189), but BFS explored many more cells. Greedy BFS had a longer path but explored fewer cells.</a:t>
          </a:r>
        </a:p>
      </dgm:t>
    </dgm:pt>
    <dgm:pt modelId="{C015BE8C-91ED-45D6-B5A8-6E072BD0BB2D}" type="parTrans" cxnId="{77E91978-4044-4C86-B89B-DD19091355A4}">
      <dgm:prSet/>
      <dgm:spPr/>
      <dgm:t>
        <a:bodyPr/>
        <a:lstStyle/>
        <a:p>
          <a:endParaRPr lang="en-US"/>
        </a:p>
      </dgm:t>
    </dgm:pt>
    <dgm:pt modelId="{FA0A11C3-BBD6-4F99-9288-1D9946287F10}" type="sibTrans" cxnId="{77E91978-4044-4C86-B89B-DD19091355A4}">
      <dgm:prSet/>
      <dgm:spPr/>
      <dgm:t>
        <a:bodyPr/>
        <a:lstStyle/>
        <a:p>
          <a:endParaRPr lang="en-US"/>
        </a:p>
      </dgm:t>
    </dgm:pt>
    <dgm:pt modelId="{D65F1061-55F8-453B-AFCD-248FEFA33D17}">
      <dgm:prSet custT="1"/>
      <dgm:spPr/>
      <dgm:t>
        <a:bodyPr/>
        <a:lstStyle/>
        <a:p>
          <a:pPr>
            <a:lnSpc>
              <a:spcPct val="100000"/>
            </a:lnSpc>
          </a:pPr>
          <a:r>
            <a:rPr lang="en-US" sz="1800" b="1" dirty="0"/>
            <a:t>Scenario 2: </a:t>
          </a:r>
          <a:r>
            <a:rPr lang="en-US" sz="1800" dirty="0"/>
            <a:t>BFS and A* again had the same path (174), but BFS explored more cells. Greedy BFS had a longer path but explored the fewest cells.</a:t>
          </a:r>
        </a:p>
      </dgm:t>
    </dgm:pt>
    <dgm:pt modelId="{4A2A3B21-060A-4589-B69E-61539F34DE8C}" type="parTrans" cxnId="{F79477F3-1283-48EE-8084-94293BB43670}">
      <dgm:prSet/>
      <dgm:spPr/>
      <dgm:t>
        <a:bodyPr/>
        <a:lstStyle/>
        <a:p>
          <a:endParaRPr lang="en-US"/>
        </a:p>
      </dgm:t>
    </dgm:pt>
    <dgm:pt modelId="{830FED05-617A-4049-98B8-8FAA566F552D}" type="sibTrans" cxnId="{F79477F3-1283-48EE-8084-94293BB43670}">
      <dgm:prSet/>
      <dgm:spPr/>
      <dgm:t>
        <a:bodyPr/>
        <a:lstStyle/>
        <a:p>
          <a:endParaRPr lang="en-US"/>
        </a:p>
      </dgm:t>
    </dgm:pt>
    <dgm:pt modelId="{19454693-C8D0-40A7-9449-474EF21103D5}">
      <dgm:prSet custT="1"/>
      <dgm:spPr/>
      <dgm:t>
        <a:bodyPr/>
        <a:lstStyle/>
        <a:p>
          <a:pPr>
            <a:lnSpc>
              <a:spcPct val="100000"/>
            </a:lnSpc>
          </a:pPr>
          <a:r>
            <a:rPr lang="en-US" sz="1800" b="1" dirty="0"/>
            <a:t>Scenario 3: </a:t>
          </a:r>
          <a:r>
            <a:rPr lang="en-US" sz="1800" dirty="0"/>
            <a:t>BFS and A* both found the shortest path (83), but BFS explored more cells. Greedy BFS found a longer path with very few explored cells.</a:t>
          </a:r>
        </a:p>
      </dgm:t>
    </dgm:pt>
    <dgm:pt modelId="{3D4D51EC-BF31-48D0-8B3D-8B8FF221B648}" type="parTrans" cxnId="{3E4789D5-5A4C-4493-9483-E8EF08126DFE}">
      <dgm:prSet/>
      <dgm:spPr/>
      <dgm:t>
        <a:bodyPr/>
        <a:lstStyle/>
        <a:p>
          <a:endParaRPr lang="en-US"/>
        </a:p>
      </dgm:t>
    </dgm:pt>
    <dgm:pt modelId="{ED8CCFAD-BE19-4E81-B37E-C9A306547EAC}" type="sibTrans" cxnId="{3E4789D5-5A4C-4493-9483-E8EF08126DFE}">
      <dgm:prSet/>
      <dgm:spPr/>
      <dgm:t>
        <a:bodyPr/>
        <a:lstStyle/>
        <a:p>
          <a:endParaRPr lang="en-US"/>
        </a:p>
      </dgm:t>
    </dgm:pt>
    <dgm:pt modelId="{F3B12602-7B6F-4ED1-ACCD-EEA9AB4F6391}" type="pres">
      <dgm:prSet presAssocID="{EC6B1A2B-ECB1-496B-8ABA-562FC1F10886}" presName="root" presStyleCnt="0">
        <dgm:presLayoutVars>
          <dgm:dir/>
          <dgm:resizeHandles val="exact"/>
        </dgm:presLayoutVars>
      </dgm:prSet>
      <dgm:spPr/>
    </dgm:pt>
    <dgm:pt modelId="{F00155B4-3B9A-4C9F-948F-68A55171C7A3}" type="pres">
      <dgm:prSet presAssocID="{62635438-C402-4709-A1AC-C3E5A9AD9FA6}" presName="compNode" presStyleCnt="0"/>
      <dgm:spPr/>
    </dgm:pt>
    <dgm:pt modelId="{7D5CEE51-2662-444A-A711-59D0F6F0F135}" type="pres">
      <dgm:prSet presAssocID="{62635438-C402-4709-A1AC-C3E5A9AD9FA6}" presName="bgRect" presStyleLbl="bgShp" presStyleIdx="0" presStyleCnt="3" custLinFactNeighborX="-2508" custLinFactNeighborY="-2240"/>
      <dgm:spPr/>
    </dgm:pt>
    <dgm:pt modelId="{5CC9E880-E16D-442B-AEF9-A9657621C41D}" type="pres">
      <dgm:prSet presAssocID="{62635438-C402-4709-A1AC-C3E5A9AD9FA6}" presName="iconRect" presStyleLbl="node1" presStyleIdx="0" presStyleCnt="3" custScaleX="143703" custScaleY="132503" custLinFactNeighborX="-18080" custLinFactNeighborY="582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terodactyl"/>
        </a:ext>
      </dgm:extLst>
    </dgm:pt>
    <dgm:pt modelId="{80833D5A-80EE-47BE-A40B-C227B2B9D458}" type="pres">
      <dgm:prSet presAssocID="{62635438-C402-4709-A1AC-C3E5A9AD9FA6}" presName="spaceRect" presStyleCnt="0"/>
      <dgm:spPr/>
    </dgm:pt>
    <dgm:pt modelId="{374DE8F1-B33A-4370-A150-81A500081467}" type="pres">
      <dgm:prSet presAssocID="{62635438-C402-4709-A1AC-C3E5A9AD9FA6}" presName="parTx" presStyleLbl="revTx" presStyleIdx="0" presStyleCnt="3" custScaleX="104545">
        <dgm:presLayoutVars>
          <dgm:chMax val="0"/>
          <dgm:chPref val="0"/>
        </dgm:presLayoutVars>
      </dgm:prSet>
      <dgm:spPr/>
    </dgm:pt>
    <dgm:pt modelId="{D471CEDB-A130-4E3D-BA5A-95A6344075A8}" type="pres">
      <dgm:prSet presAssocID="{FA0A11C3-BBD6-4F99-9288-1D9946287F10}" presName="sibTrans" presStyleCnt="0"/>
      <dgm:spPr/>
    </dgm:pt>
    <dgm:pt modelId="{7F6444AC-D72D-483A-A5E2-CF4CB11FC8A4}" type="pres">
      <dgm:prSet presAssocID="{D65F1061-55F8-453B-AFCD-248FEFA33D17}" presName="compNode" presStyleCnt="0"/>
      <dgm:spPr/>
    </dgm:pt>
    <dgm:pt modelId="{1A3EDC82-6906-446F-B398-42BD7DD84CC8}" type="pres">
      <dgm:prSet presAssocID="{D65F1061-55F8-453B-AFCD-248FEFA33D17}" presName="bgRect" presStyleLbl="bgShp" presStyleIdx="1" presStyleCnt="3"/>
      <dgm:spPr/>
    </dgm:pt>
    <dgm:pt modelId="{BDB180A4-1E51-49A9-9C8D-15F7489003E0}" type="pres">
      <dgm:prSet presAssocID="{D65F1061-55F8-453B-AFCD-248FEFA33D17}" presName="iconRect" presStyleLbl="node1" presStyleIdx="1" presStyleCnt="3" custScaleX="143703" custScaleY="132503" custLinFactNeighborX="-18080" custLinFactNeighborY="582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26BFCBBF-9125-4FF4-B28F-10C84C821B07}" type="pres">
      <dgm:prSet presAssocID="{D65F1061-55F8-453B-AFCD-248FEFA33D17}" presName="spaceRect" presStyleCnt="0"/>
      <dgm:spPr/>
    </dgm:pt>
    <dgm:pt modelId="{2803DDAA-6818-4CF6-B7ED-6D6C36BC8B1A}" type="pres">
      <dgm:prSet presAssocID="{D65F1061-55F8-453B-AFCD-248FEFA33D17}" presName="parTx" presStyleLbl="revTx" presStyleIdx="1" presStyleCnt="3">
        <dgm:presLayoutVars>
          <dgm:chMax val="0"/>
          <dgm:chPref val="0"/>
        </dgm:presLayoutVars>
      </dgm:prSet>
      <dgm:spPr/>
    </dgm:pt>
    <dgm:pt modelId="{69A284E2-4EAA-422B-B07D-49F15D4270B8}" type="pres">
      <dgm:prSet presAssocID="{830FED05-617A-4049-98B8-8FAA566F552D}" presName="sibTrans" presStyleCnt="0"/>
      <dgm:spPr/>
    </dgm:pt>
    <dgm:pt modelId="{00B9631E-0975-4AEB-8DBB-9D082C990219}" type="pres">
      <dgm:prSet presAssocID="{19454693-C8D0-40A7-9449-474EF21103D5}" presName="compNode" presStyleCnt="0"/>
      <dgm:spPr/>
    </dgm:pt>
    <dgm:pt modelId="{E04A6C48-E890-4C01-A098-DE5EF335C0D5}" type="pres">
      <dgm:prSet presAssocID="{19454693-C8D0-40A7-9449-474EF21103D5}" presName="bgRect" presStyleLbl="bgShp" presStyleIdx="2" presStyleCnt="3"/>
      <dgm:spPr/>
    </dgm:pt>
    <dgm:pt modelId="{497A82E8-F31F-48B7-A451-A002CB0F6590}" type="pres">
      <dgm:prSet presAssocID="{19454693-C8D0-40A7-9449-474EF21103D5}" presName="iconRect" presStyleLbl="node1" presStyleIdx="2" presStyleCnt="3" custScaleX="143703" custScaleY="132503" custLinFactNeighborX="-18080" custLinFactNeighborY="582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493D2457-9F8E-4C8F-918F-5A0713DC34CC}" type="pres">
      <dgm:prSet presAssocID="{19454693-C8D0-40A7-9449-474EF21103D5}" presName="spaceRect" presStyleCnt="0"/>
      <dgm:spPr/>
    </dgm:pt>
    <dgm:pt modelId="{C4C86823-C81A-4D8E-8135-92D66F246D18}" type="pres">
      <dgm:prSet presAssocID="{19454693-C8D0-40A7-9449-474EF21103D5}" presName="parTx" presStyleLbl="revTx" presStyleIdx="2" presStyleCnt="3">
        <dgm:presLayoutVars>
          <dgm:chMax val="0"/>
          <dgm:chPref val="0"/>
        </dgm:presLayoutVars>
      </dgm:prSet>
      <dgm:spPr/>
    </dgm:pt>
  </dgm:ptLst>
  <dgm:cxnLst>
    <dgm:cxn modelId="{4E004B2C-29A4-48B8-A85C-E2F509581BC5}" type="presOf" srcId="{EC6B1A2B-ECB1-496B-8ABA-562FC1F10886}" destId="{F3B12602-7B6F-4ED1-ACCD-EEA9AB4F6391}" srcOrd="0" destOrd="0" presId="urn:microsoft.com/office/officeart/2018/2/layout/IconVerticalSolidList"/>
    <dgm:cxn modelId="{9896A841-AF7F-4D33-8CE9-01D0AF7940FE}" type="presOf" srcId="{62635438-C402-4709-A1AC-C3E5A9AD9FA6}" destId="{374DE8F1-B33A-4370-A150-81A500081467}" srcOrd="0" destOrd="0" presId="urn:microsoft.com/office/officeart/2018/2/layout/IconVerticalSolidList"/>
    <dgm:cxn modelId="{EA75C773-B79A-4BF7-8FC7-48C69C12CDC7}" type="presOf" srcId="{D65F1061-55F8-453B-AFCD-248FEFA33D17}" destId="{2803DDAA-6818-4CF6-B7ED-6D6C36BC8B1A}" srcOrd="0" destOrd="0" presId="urn:microsoft.com/office/officeart/2018/2/layout/IconVerticalSolidList"/>
    <dgm:cxn modelId="{77E91978-4044-4C86-B89B-DD19091355A4}" srcId="{EC6B1A2B-ECB1-496B-8ABA-562FC1F10886}" destId="{62635438-C402-4709-A1AC-C3E5A9AD9FA6}" srcOrd="0" destOrd="0" parTransId="{C015BE8C-91ED-45D6-B5A8-6E072BD0BB2D}" sibTransId="{FA0A11C3-BBD6-4F99-9288-1D9946287F10}"/>
    <dgm:cxn modelId="{C312D19A-502D-4BC5-A48D-C1AF3B3044A6}" type="presOf" srcId="{19454693-C8D0-40A7-9449-474EF21103D5}" destId="{C4C86823-C81A-4D8E-8135-92D66F246D18}" srcOrd="0" destOrd="0" presId="urn:microsoft.com/office/officeart/2018/2/layout/IconVerticalSolidList"/>
    <dgm:cxn modelId="{3E4789D5-5A4C-4493-9483-E8EF08126DFE}" srcId="{EC6B1A2B-ECB1-496B-8ABA-562FC1F10886}" destId="{19454693-C8D0-40A7-9449-474EF21103D5}" srcOrd="2" destOrd="0" parTransId="{3D4D51EC-BF31-48D0-8B3D-8B8FF221B648}" sibTransId="{ED8CCFAD-BE19-4E81-B37E-C9A306547EAC}"/>
    <dgm:cxn modelId="{F79477F3-1283-48EE-8084-94293BB43670}" srcId="{EC6B1A2B-ECB1-496B-8ABA-562FC1F10886}" destId="{D65F1061-55F8-453B-AFCD-248FEFA33D17}" srcOrd="1" destOrd="0" parTransId="{4A2A3B21-060A-4589-B69E-61539F34DE8C}" sibTransId="{830FED05-617A-4049-98B8-8FAA566F552D}"/>
    <dgm:cxn modelId="{0BD9BAD8-5292-4D13-87B9-01EB4A37196A}" type="presParOf" srcId="{F3B12602-7B6F-4ED1-ACCD-EEA9AB4F6391}" destId="{F00155B4-3B9A-4C9F-948F-68A55171C7A3}" srcOrd="0" destOrd="0" presId="urn:microsoft.com/office/officeart/2018/2/layout/IconVerticalSolidList"/>
    <dgm:cxn modelId="{C221DCCB-B47F-4E4B-9DA5-B6DE04E32E31}" type="presParOf" srcId="{F00155B4-3B9A-4C9F-948F-68A55171C7A3}" destId="{7D5CEE51-2662-444A-A711-59D0F6F0F135}" srcOrd="0" destOrd="0" presId="urn:microsoft.com/office/officeart/2018/2/layout/IconVerticalSolidList"/>
    <dgm:cxn modelId="{EFAF266D-CCB2-43F1-9973-50199F3DF989}" type="presParOf" srcId="{F00155B4-3B9A-4C9F-948F-68A55171C7A3}" destId="{5CC9E880-E16D-442B-AEF9-A9657621C41D}" srcOrd="1" destOrd="0" presId="urn:microsoft.com/office/officeart/2018/2/layout/IconVerticalSolidList"/>
    <dgm:cxn modelId="{6415A20F-052F-4D79-8145-799BDED5A976}" type="presParOf" srcId="{F00155B4-3B9A-4C9F-948F-68A55171C7A3}" destId="{80833D5A-80EE-47BE-A40B-C227B2B9D458}" srcOrd="2" destOrd="0" presId="urn:microsoft.com/office/officeart/2018/2/layout/IconVerticalSolidList"/>
    <dgm:cxn modelId="{8E2D08E8-7C97-40E3-86AB-34CEFC07161D}" type="presParOf" srcId="{F00155B4-3B9A-4C9F-948F-68A55171C7A3}" destId="{374DE8F1-B33A-4370-A150-81A500081467}" srcOrd="3" destOrd="0" presId="urn:microsoft.com/office/officeart/2018/2/layout/IconVerticalSolidList"/>
    <dgm:cxn modelId="{2FB175A5-DAAB-48A8-ABBB-E101B037ED4A}" type="presParOf" srcId="{F3B12602-7B6F-4ED1-ACCD-EEA9AB4F6391}" destId="{D471CEDB-A130-4E3D-BA5A-95A6344075A8}" srcOrd="1" destOrd="0" presId="urn:microsoft.com/office/officeart/2018/2/layout/IconVerticalSolidList"/>
    <dgm:cxn modelId="{E0750F58-9F57-460C-9314-1934E788D303}" type="presParOf" srcId="{F3B12602-7B6F-4ED1-ACCD-EEA9AB4F6391}" destId="{7F6444AC-D72D-483A-A5E2-CF4CB11FC8A4}" srcOrd="2" destOrd="0" presId="urn:microsoft.com/office/officeart/2018/2/layout/IconVerticalSolidList"/>
    <dgm:cxn modelId="{5235AE93-E7DC-49EA-8985-FAF37D68649C}" type="presParOf" srcId="{7F6444AC-D72D-483A-A5E2-CF4CB11FC8A4}" destId="{1A3EDC82-6906-446F-B398-42BD7DD84CC8}" srcOrd="0" destOrd="0" presId="urn:microsoft.com/office/officeart/2018/2/layout/IconVerticalSolidList"/>
    <dgm:cxn modelId="{68F5F88E-F65F-4BD0-B873-3658810F2A5E}" type="presParOf" srcId="{7F6444AC-D72D-483A-A5E2-CF4CB11FC8A4}" destId="{BDB180A4-1E51-49A9-9C8D-15F7489003E0}" srcOrd="1" destOrd="0" presId="urn:microsoft.com/office/officeart/2018/2/layout/IconVerticalSolidList"/>
    <dgm:cxn modelId="{C62EC94A-73C1-47D8-9228-A88129921EFD}" type="presParOf" srcId="{7F6444AC-D72D-483A-A5E2-CF4CB11FC8A4}" destId="{26BFCBBF-9125-4FF4-B28F-10C84C821B07}" srcOrd="2" destOrd="0" presId="urn:microsoft.com/office/officeart/2018/2/layout/IconVerticalSolidList"/>
    <dgm:cxn modelId="{5CA29C3A-D18D-4028-B8FE-1B53BED3C61D}" type="presParOf" srcId="{7F6444AC-D72D-483A-A5E2-CF4CB11FC8A4}" destId="{2803DDAA-6818-4CF6-B7ED-6D6C36BC8B1A}" srcOrd="3" destOrd="0" presId="urn:microsoft.com/office/officeart/2018/2/layout/IconVerticalSolidList"/>
    <dgm:cxn modelId="{128C5312-7587-4F08-9798-6715D991F717}" type="presParOf" srcId="{F3B12602-7B6F-4ED1-ACCD-EEA9AB4F6391}" destId="{69A284E2-4EAA-422B-B07D-49F15D4270B8}" srcOrd="3" destOrd="0" presId="urn:microsoft.com/office/officeart/2018/2/layout/IconVerticalSolidList"/>
    <dgm:cxn modelId="{E97F8978-23DD-41F5-8D28-BBCEF1CE3243}" type="presParOf" srcId="{F3B12602-7B6F-4ED1-ACCD-EEA9AB4F6391}" destId="{00B9631E-0975-4AEB-8DBB-9D082C990219}" srcOrd="4" destOrd="0" presId="urn:microsoft.com/office/officeart/2018/2/layout/IconVerticalSolidList"/>
    <dgm:cxn modelId="{55CB4D91-2568-4E06-BFDD-1EE7EA0AA2E7}" type="presParOf" srcId="{00B9631E-0975-4AEB-8DBB-9D082C990219}" destId="{E04A6C48-E890-4C01-A098-DE5EF335C0D5}" srcOrd="0" destOrd="0" presId="urn:microsoft.com/office/officeart/2018/2/layout/IconVerticalSolidList"/>
    <dgm:cxn modelId="{D39849AF-2E52-4F97-AF4B-2B409307F47D}" type="presParOf" srcId="{00B9631E-0975-4AEB-8DBB-9D082C990219}" destId="{497A82E8-F31F-48B7-A451-A002CB0F6590}" srcOrd="1" destOrd="0" presId="urn:microsoft.com/office/officeart/2018/2/layout/IconVerticalSolidList"/>
    <dgm:cxn modelId="{B0F4A54B-8A74-4220-B6BE-763C00935CA3}" type="presParOf" srcId="{00B9631E-0975-4AEB-8DBB-9D082C990219}" destId="{493D2457-9F8E-4C8F-918F-5A0713DC34CC}" srcOrd="2" destOrd="0" presId="urn:microsoft.com/office/officeart/2018/2/layout/IconVerticalSolidList"/>
    <dgm:cxn modelId="{9E5B39A1-F094-44E5-8E41-5A1E04DB62A6}" type="presParOf" srcId="{00B9631E-0975-4AEB-8DBB-9D082C990219}" destId="{C4C86823-C81A-4D8E-8135-92D66F246D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16A5F7-47C1-4DE4-AB03-38AB60877A9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3BE8988-0B48-4587-A85E-19E68FAECC4B}">
      <dgm:prSet/>
      <dgm:spPr/>
      <dgm:t>
        <a:bodyPr/>
        <a:lstStyle/>
        <a:p>
          <a:r>
            <a:rPr lang="en-US" b="1"/>
            <a:t>1. Conclusion</a:t>
          </a:r>
          <a:endParaRPr lang="en-US" dirty="0"/>
        </a:p>
      </dgm:t>
    </dgm:pt>
    <dgm:pt modelId="{E6BCEC6F-21A7-46DA-AAD7-E969DD17C013}" type="parTrans" cxnId="{CEA73632-048E-499A-9B53-92BDFC982280}">
      <dgm:prSet/>
      <dgm:spPr/>
      <dgm:t>
        <a:bodyPr/>
        <a:lstStyle/>
        <a:p>
          <a:endParaRPr lang="en-US"/>
        </a:p>
      </dgm:t>
    </dgm:pt>
    <dgm:pt modelId="{04A14A25-6E8B-4349-B21A-8B64D252B570}" type="sibTrans" cxnId="{CEA73632-048E-499A-9B53-92BDFC982280}">
      <dgm:prSet/>
      <dgm:spPr/>
      <dgm:t>
        <a:bodyPr/>
        <a:lstStyle/>
        <a:p>
          <a:endParaRPr lang="en-US"/>
        </a:p>
      </dgm:t>
    </dgm:pt>
    <dgm:pt modelId="{807BE69A-41C7-4195-B8BF-B8EE0BCEDDDF}">
      <dgm:prSet/>
      <dgm:spPr/>
      <dgm:t>
        <a:bodyPr/>
        <a:lstStyle/>
        <a:p>
          <a:pPr algn="just">
            <a:buFont typeface="Wingdings" panose="05000000000000000000" pitchFamily="2" charset="2"/>
            <a:buChar char="Ø"/>
          </a:pPr>
          <a:r>
            <a:rPr lang="en-US" dirty="0"/>
            <a:t>BFS is exhaustive and guarantees the shortest path but is computationally expensive in terms of explored nodes.</a:t>
          </a:r>
        </a:p>
      </dgm:t>
    </dgm:pt>
    <dgm:pt modelId="{3FC2C46E-DAE5-4122-A4B8-E680D7D7DF72}" type="parTrans" cxnId="{0526D9CD-8DCD-4B77-921D-8225E7FBA9A9}">
      <dgm:prSet/>
      <dgm:spPr/>
      <dgm:t>
        <a:bodyPr/>
        <a:lstStyle/>
        <a:p>
          <a:endParaRPr lang="en-US"/>
        </a:p>
      </dgm:t>
    </dgm:pt>
    <dgm:pt modelId="{65BBA0FC-70AB-4CCA-B302-24FE36F5DA65}" type="sibTrans" cxnId="{0526D9CD-8DCD-4B77-921D-8225E7FBA9A9}">
      <dgm:prSet/>
      <dgm:spPr/>
      <dgm:t>
        <a:bodyPr/>
        <a:lstStyle/>
        <a:p>
          <a:endParaRPr lang="en-US"/>
        </a:p>
      </dgm:t>
    </dgm:pt>
    <dgm:pt modelId="{FC2500F2-5E8C-4F8C-909A-0E3B3555A7C9}">
      <dgm:prSet/>
      <dgm:spPr/>
      <dgm:t>
        <a:bodyPr/>
        <a:lstStyle/>
        <a:p>
          <a:pPr algn="just">
            <a:buFont typeface="Wingdings" panose="05000000000000000000" pitchFamily="2" charset="2"/>
            <a:buChar char="Ø"/>
          </a:pPr>
          <a:r>
            <a:rPr lang="en-US" dirty="0"/>
            <a:t>Greedy BFS is faster but sacrifices optimality, often leading to longer paths.</a:t>
          </a:r>
        </a:p>
      </dgm:t>
    </dgm:pt>
    <dgm:pt modelId="{DD6F35AC-689C-4C80-A2DC-B14CD9666548}" type="parTrans" cxnId="{D51CB87D-ABC3-434F-A7E2-77981A59C358}">
      <dgm:prSet/>
      <dgm:spPr/>
      <dgm:t>
        <a:bodyPr/>
        <a:lstStyle/>
        <a:p>
          <a:endParaRPr lang="en-US"/>
        </a:p>
      </dgm:t>
    </dgm:pt>
    <dgm:pt modelId="{F902EEA8-0786-43D0-83AA-74E38C8C8CF9}" type="sibTrans" cxnId="{D51CB87D-ABC3-434F-A7E2-77981A59C358}">
      <dgm:prSet/>
      <dgm:spPr/>
      <dgm:t>
        <a:bodyPr/>
        <a:lstStyle/>
        <a:p>
          <a:endParaRPr lang="en-US"/>
        </a:p>
      </dgm:t>
    </dgm:pt>
    <dgm:pt modelId="{5DE18D33-03CC-48E7-B0D6-D1E9D36BE741}">
      <dgm:prSet/>
      <dgm:spPr/>
      <dgm:t>
        <a:bodyPr/>
        <a:lstStyle/>
        <a:p>
          <a:pPr algn="just">
            <a:buFont typeface="Wingdings" panose="05000000000000000000" pitchFamily="2" charset="2"/>
            <a:buChar char="Ø"/>
          </a:pPr>
          <a:r>
            <a:rPr lang="en-US" dirty="0"/>
            <a:t>A* offers a balanced approach, finding the optimal path efficiently by exploring fewer nodes.</a:t>
          </a:r>
        </a:p>
      </dgm:t>
    </dgm:pt>
    <dgm:pt modelId="{DF5D041C-DFC8-4CB5-B944-D070C2FD0936}" type="parTrans" cxnId="{DF3DC4E1-9DBB-4F7F-9DE6-4F3FF8B6D15C}">
      <dgm:prSet/>
      <dgm:spPr/>
      <dgm:t>
        <a:bodyPr/>
        <a:lstStyle/>
        <a:p>
          <a:endParaRPr lang="en-US"/>
        </a:p>
      </dgm:t>
    </dgm:pt>
    <dgm:pt modelId="{8C91646C-25E7-41E2-AD8A-CFD8C1A9F369}" type="sibTrans" cxnId="{DF3DC4E1-9DBB-4F7F-9DE6-4F3FF8B6D15C}">
      <dgm:prSet/>
      <dgm:spPr/>
      <dgm:t>
        <a:bodyPr/>
        <a:lstStyle/>
        <a:p>
          <a:endParaRPr lang="en-US"/>
        </a:p>
      </dgm:t>
    </dgm:pt>
    <dgm:pt modelId="{6770829A-123F-453C-B772-402277CA9064}">
      <dgm:prSet/>
      <dgm:spPr/>
      <dgm:t>
        <a:bodyPr/>
        <a:lstStyle/>
        <a:p>
          <a:r>
            <a:rPr lang="en-US" b="1"/>
            <a:t>2. Future Work</a:t>
          </a:r>
          <a:endParaRPr lang="en-US" dirty="0"/>
        </a:p>
      </dgm:t>
    </dgm:pt>
    <dgm:pt modelId="{F9C9FD22-4253-421D-9C89-D0ED2137B1D3}" type="parTrans" cxnId="{EE7E8236-A2F9-48B1-BDCC-5265932E0F5E}">
      <dgm:prSet/>
      <dgm:spPr/>
      <dgm:t>
        <a:bodyPr/>
        <a:lstStyle/>
        <a:p>
          <a:endParaRPr lang="en-US"/>
        </a:p>
      </dgm:t>
    </dgm:pt>
    <dgm:pt modelId="{C00AE3B2-C3F3-465B-B594-66F8CE9ADA19}" type="sibTrans" cxnId="{EE7E8236-A2F9-48B1-BDCC-5265932E0F5E}">
      <dgm:prSet/>
      <dgm:spPr/>
      <dgm:t>
        <a:bodyPr/>
        <a:lstStyle/>
        <a:p>
          <a:endParaRPr lang="en-US"/>
        </a:p>
      </dgm:t>
    </dgm:pt>
    <dgm:pt modelId="{58858C1D-BA20-40BB-95F6-CCD5B06347D4}">
      <dgm:prSet/>
      <dgm:spPr/>
      <dgm:t>
        <a:bodyPr/>
        <a:lstStyle/>
        <a:p>
          <a:pPr algn="just">
            <a:buFont typeface="Wingdings" panose="05000000000000000000" pitchFamily="2" charset="2"/>
            <a:buChar char="Ø"/>
          </a:pPr>
          <a:r>
            <a:rPr lang="en-US" dirty="0"/>
            <a:t>Experiment with different heuristics for A*, like Manhattan and Euclidean, to see how they impact performance.</a:t>
          </a:r>
        </a:p>
      </dgm:t>
    </dgm:pt>
    <dgm:pt modelId="{AAD9A7CD-6EAE-4A35-8897-A9136A6414CD}" type="parTrans" cxnId="{0FDFF52A-90A0-42DC-AAEF-C5B3D4E5C9C0}">
      <dgm:prSet/>
      <dgm:spPr/>
      <dgm:t>
        <a:bodyPr/>
        <a:lstStyle/>
        <a:p>
          <a:endParaRPr lang="en-US"/>
        </a:p>
      </dgm:t>
    </dgm:pt>
    <dgm:pt modelId="{D233E088-684B-4C67-A610-D2D4F65E0B42}" type="sibTrans" cxnId="{0FDFF52A-90A0-42DC-AAEF-C5B3D4E5C9C0}">
      <dgm:prSet/>
      <dgm:spPr/>
      <dgm:t>
        <a:bodyPr/>
        <a:lstStyle/>
        <a:p>
          <a:endParaRPr lang="en-US"/>
        </a:p>
      </dgm:t>
    </dgm:pt>
    <dgm:pt modelId="{EACF44A2-A8CF-46E2-B76B-345BA129BFAD}">
      <dgm:prSet/>
      <dgm:spPr/>
      <dgm:t>
        <a:bodyPr/>
        <a:lstStyle/>
        <a:p>
          <a:pPr algn="just">
            <a:buFont typeface="Wingdings" panose="05000000000000000000" pitchFamily="2" charset="2"/>
            <a:buChar char="Ø"/>
          </a:pPr>
          <a:r>
            <a:rPr lang="en-US"/>
            <a:t>Compare BFS, Greedy BFS, and A* with other algorithms like IDDFS (Iterative Deepening DFS) and Dijkstra's Algorithm in different scenarios.</a:t>
          </a:r>
        </a:p>
      </dgm:t>
    </dgm:pt>
    <dgm:pt modelId="{91ED5E76-34B3-468C-82F7-CDE06EF3CE66}" type="parTrans" cxnId="{77E04239-4EBA-4737-B022-C5768CE48C57}">
      <dgm:prSet/>
      <dgm:spPr/>
      <dgm:t>
        <a:bodyPr/>
        <a:lstStyle/>
        <a:p>
          <a:endParaRPr lang="en-US"/>
        </a:p>
      </dgm:t>
    </dgm:pt>
    <dgm:pt modelId="{5832C11F-AFD1-4E7C-9896-837B48992FF6}" type="sibTrans" cxnId="{77E04239-4EBA-4737-B022-C5768CE48C57}">
      <dgm:prSet/>
      <dgm:spPr/>
      <dgm:t>
        <a:bodyPr/>
        <a:lstStyle/>
        <a:p>
          <a:endParaRPr lang="en-US"/>
        </a:p>
      </dgm:t>
    </dgm:pt>
    <dgm:pt modelId="{E9D93B48-152F-4E35-A630-389EE7871CBA}">
      <dgm:prSet/>
      <dgm:spPr/>
      <dgm:t>
        <a:bodyPr/>
        <a:lstStyle/>
        <a:p>
          <a:pPr algn="just">
            <a:buFont typeface="Wingdings" panose="05000000000000000000" pitchFamily="2" charset="2"/>
            <a:buChar char="Ø"/>
          </a:pPr>
          <a:r>
            <a:rPr lang="en-US" dirty="0"/>
            <a:t>Explore the impact of obstacles or non-uniform cost grids to add complexity and realism to search problems.</a:t>
          </a:r>
        </a:p>
      </dgm:t>
    </dgm:pt>
    <dgm:pt modelId="{3EDFED52-4CFD-4FDE-85B4-3EB10C436DC6}" type="parTrans" cxnId="{C464EB70-6852-44F2-9F84-200A568EDDF4}">
      <dgm:prSet/>
      <dgm:spPr/>
      <dgm:t>
        <a:bodyPr/>
        <a:lstStyle/>
        <a:p>
          <a:endParaRPr lang="en-US"/>
        </a:p>
      </dgm:t>
    </dgm:pt>
    <dgm:pt modelId="{D0F29F89-E8D0-4230-B77F-D3B07BF64DA6}" type="sibTrans" cxnId="{C464EB70-6852-44F2-9F84-200A568EDDF4}">
      <dgm:prSet/>
      <dgm:spPr/>
      <dgm:t>
        <a:bodyPr/>
        <a:lstStyle/>
        <a:p>
          <a:endParaRPr lang="en-US"/>
        </a:p>
      </dgm:t>
    </dgm:pt>
    <dgm:pt modelId="{D38E4F1B-25B8-464F-ACA9-3AC7DD8E17FF}" type="pres">
      <dgm:prSet presAssocID="{F816A5F7-47C1-4DE4-AB03-38AB60877A97}" presName="linear" presStyleCnt="0">
        <dgm:presLayoutVars>
          <dgm:dir/>
          <dgm:animLvl val="lvl"/>
          <dgm:resizeHandles val="exact"/>
        </dgm:presLayoutVars>
      </dgm:prSet>
      <dgm:spPr/>
    </dgm:pt>
    <dgm:pt modelId="{95B86FEE-C0B6-48DF-8C0B-6F6974C94610}" type="pres">
      <dgm:prSet presAssocID="{03BE8988-0B48-4587-A85E-19E68FAECC4B}" presName="parentLin" presStyleCnt="0"/>
      <dgm:spPr/>
    </dgm:pt>
    <dgm:pt modelId="{90A97105-783E-4AD2-8EBA-B88341103CE3}" type="pres">
      <dgm:prSet presAssocID="{03BE8988-0B48-4587-A85E-19E68FAECC4B}" presName="parentLeftMargin" presStyleLbl="node1" presStyleIdx="0" presStyleCnt="2"/>
      <dgm:spPr/>
    </dgm:pt>
    <dgm:pt modelId="{F192AA1C-2BC7-4A85-83B1-4719E7615266}" type="pres">
      <dgm:prSet presAssocID="{03BE8988-0B48-4587-A85E-19E68FAECC4B}" presName="parentText" presStyleLbl="node1" presStyleIdx="0" presStyleCnt="2">
        <dgm:presLayoutVars>
          <dgm:chMax val="0"/>
          <dgm:bulletEnabled val="1"/>
        </dgm:presLayoutVars>
      </dgm:prSet>
      <dgm:spPr/>
    </dgm:pt>
    <dgm:pt modelId="{3EDF439D-4571-4760-B8A2-24B57ADB22AD}" type="pres">
      <dgm:prSet presAssocID="{03BE8988-0B48-4587-A85E-19E68FAECC4B}" presName="negativeSpace" presStyleCnt="0"/>
      <dgm:spPr/>
    </dgm:pt>
    <dgm:pt modelId="{DCC345CE-15E5-4155-9B93-E364662295A9}" type="pres">
      <dgm:prSet presAssocID="{03BE8988-0B48-4587-A85E-19E68FAECC4B}" presName="childText" presStyleLbl="conFgAcc1" presStyleIdx="0" presStyleCnt="2">
        <dgm:presLayoutVars>
          <dgm:bulletEnabled val="1"/>
        </dgm:presLayoutVars>
      </dgm:prSet>
      <dgm:spPr/>
    </dgm:pt>
    <dgm:pt modelId="{E3D846EA-C238-4813-9A04-B3444F641A40}" type="pres">
      <dgm:prSet presAssocID="{04A14A25-6E8B-4349-B21A-8B64D252B570}" presName="spaceBetweenRectangles" presStyleCnt="0"/>
      <dgm:spPr/>
    </dgm:pt>
    <dgm:pt modelId="{21E777C3-7672-4FED-B158-58942B4E1C9E}" type="pres">
      <dgm:prSet presAssocID="{6770829A-123F-453C-B772-402277CA9064}" presName="parentLin" presStyleCnt="0"/>
      <dgm:spPr/>
    </dgm:pt>
    <dgm:pt modelId="{B33B695E-005C-4156-9048-13B7B418E04F}" type="pres">
      <dgm:prSet presAssocID="{6770829A-123F-453C-B772-402277CA9064}" presName="parentLeftMargin" presStyleLbl="node1" presStyleIdx="0" presStyleCnt="2"/>
      <dgm:spPr/>
    </dgm:pt>
    <dgm:pt modelId="{751460CE-DE43-4D95-8090-04ADCA4AABAD}" type="pres">
      <dgm:prSet presAssocID="{6770829A-123F-453C-B772-402277CA9064}" presName="parentText" presStyleLbl="node1" presStyleIdx="1" presStyleCnt="2">
        <dgm:presLayoutVars>
          <dgm:chMax val="0"/>
          <dgm:bulletEnabled val="1"/>
        </dgm:presLayoutVars>
      </dgm:prSet>
      <dgm:spPr/>
    </dgm:pt>
    <dgm:pt modelId="{71531D54-97B2-458E-9F68-1A18B4B55E6E}" type="pres">
      <dgm:prSet presAssocID="{6770829A-123F-453C-B772-402277CA9064}" presName="negativeSpace" presStyleCnt="0"/>
      <dgm:spPr/>
    </dgm:pt>
    <dgm:pt modelId="{7E63A72D-800D-4773-AC71-E81CCAB4EC17}" type="pres">
      <dgm:prSet presAssocID="{6770829A-123F-453C-B772-402277CA9064}" presName="childText" presStyleLbl="conFgAcc1" presStyleIdx="1" presStyleCnt="2">
        <dgm:presLayoutVars>
          <dgm:bulletEnabled val="1"/>
        </dgm:presLayoutVars>
      </dgm:prSet>
      <dgm:spPr/>
    </dgm:pt>
  </dgm:ptLst>
  <dgm:cxnLst>
    <dgm:cxn modelId="{1F437801-68A9-4C19-ADA6-714A6137EF92}" type="presOf" srcId="{807BE69A-41C7-4195-B8BF-B8EE0BCEDDDF}" destId="{DCC345CE-15E5-4155-9B93-E364662295A9}" srcOrd="0" destOrd="0" presId="urn:microsoft.com/office/officeart/2005/8/layout/list1"/>
    <dgm:cxn modelId="{62E88B23-927F-4040-A86E-22459C0B5F59}" type="presOf" srcId="{E9D93B48-152F-4E35-A630-389EE7871CBA}" destId="{7E63A72D-800D-4773-AC71-E81CCAB4EC17}" srcOrd="0" destOrd="2" presId="urn:microsoft.com/office/officeart/2005/8/layout/list1"/>
    <dgm:cxn modelId="{0FDFF52A-90A0-42DC-AAEF-C5B3D4E5C9C0}" srcId="{6770829A-123F-453C-B772-402277CA9064}" destId="{58858C1D-BA20-40BB-95F6-CCD5B06347D4}" srcOrd="0" destOrd="0" parTransId="{AAD9A7CD-6EAE-4A35-8897-A9136A6414CD}" sibTransId="{D233E088-684B-4C67-A610-D2D4F65E0B42}"/>
    <dgm:cxn modelId="{CEA73632-048E-499A-9B53-92BDFC982280}" srcId="{F816A5F7-47C1-4DE4-AB03-38AB60877A97}" destId="{03BE8988-0B48-4587-A85E-19E68FAECC4B}" srcOrd="0" destOrd="0" parTransId="{E6BCEC6F-21A7-46DA-AAD7-E969DD17C013}" sibTransId="{04A14A25-6E8B-4349-B21A-8B64D252B570}"/>
    <dgm:cxn modelId="{EE7E8236-A2F9-48B1-BDCC-5265932E0F5E}" srcId="{F816A5F7-47C1-4DE4-AB03-38AB60877A97}" destId="{6770829A-123F-453C-B772-402277CA9064}" srcOrd="1" destOrd="0" parTransId="{F9C9FD22-4253-421D-9C89-D0ED2137B1D3}" sibTransId="{C00AE3B2-C3F3-465B-B594-66F8CE9ADA19}"/>
    <dgm:cxn modelId="{77E04239-4EBA-4737-B022-C5768CE48C57}" srcId="{6770829A-123F-453C-B772-402277CA9064}" destId="{EACF44A2-A8CF-46E2-B76B-345BA129BFAD}" srcOrd="1" destOrd="0" parTransId="{91ED5E76-34B3-468C-82F7-CDE06EF3CE66}" sibTransId="{5832C11F-AFD1-4E7C-9896-837B48992FF6}"/>
    <dgm:cxn modelId="{8273B447-E635-43AD-A31C-32719FA7B151}" type="presOf" srcId="{F816A5F7-47C1-4DE4-AB03-38AB60877A97}" destId="{D38E4F1B-25B8-464F-ACA9-3AC7DD8E17FF}" srcOrd="0" destOrd="0" presId="urn:microsoft.com/office/officeart/2005/8/layout/list1"/>
    <dgm:cxn modelId="{C464EB70-6852-44F2-9F84-200A568EDDF4}" srcId="{6770829A-123F-453C-B772-402277CA9064}" destId="{E9D93B48-152F-4E35-A630-389EE7871CBA}" srcOrd="2" destOrd="0" parTransId="{3EDFED52-4CFD-4FDE-85B4-3EB10C436DC6}" sibTransId="{D0F29F89-E8D0-4230-B77F-D3B07BF64DA6}"/>
    <dgm:cxn modelId="{F6FA4952-63E7-4E03-B4DA-6DDBD72F55E5}" type="presOf" srcId="{03BE8988-0B48-4587-A85E-19E68FAECC4B}" destId="{F192AA1C-2BC7-4A85-83B1-4719E7615266}" srcOrd="1" destOrd="0" presId="urn:microsoft.com/office/officeart/2005/8/layout/list1"/>
    <dgm:cxn modelId="{D51CB87D-ABC3-434F-A7E2-77981A59C358}" srcId="{03BE8988-0B48-4587-A85E-19E68FAECC4B}" destId="{FC2500F2-5E8C-4F8C-909A-0E3B3555A7C9}" srcOrd="1" destOrd="0" parTransId="{DD6F35AC-689C-4C80-A2DC-B14CD9666548}" sibTransId="{F902EEA8-0786-43D0-83AA-74E38C8C8CF9}"/>
    <dgm:cxn modelId="{85362F86-62A7-4913-BF49-D4E5980FF7BE}" type="presOf" srcId="{03BE8988-0B48-4587-A85E-19E68FAECC4B}" destId="{90A97105-783E-4AD2-8EBA-B88341103CE3}" srcOrd="0" destOrd="0" presId="urn:microsoft.com/office/officeart/2005/8/layout/list1"/>
    <dgm:cxn modelId="{F96A74B2-8383-41EB-9287-F47082B125A1}" type="presOf" srcId="{FC2500F2-5E8C-4F8C-909A-0E3B3555A7C9}" destId="{DCC345CE-15E5-4155-9B93-E364662295A9}" srcOrd="0" destOrd="1" presId="urn:microsoft.com/office/officeart/2005/8/layout/list1"/>
    <dgm:cxn modelId="{04EDE1B6-766E-4E01-AC52-140CDD3D2A4D}" type="presOf" srcId="{6770829A-123F-453C-B772-402277CA9064}" destId="{751460CE-DE43-4D95-8090-04ADCA4AABAD}" srcOrd="1" destOrd="0" presId="urn:microsoft.com/office/officeart/2005/8/layout/list1"/>
    <dgm:cxn modelId="{EE1A6CBF-C99E-42A8-8D11-CB4BC4DF9167}" type="presOf" srcId="{58858C1D-BA20-40BB-95F6-CCD5B06347D4}" destId="{7E63A72D-800D-4773-AC71-E81CCAB4EC17}" srcOrd="0" destOrd="0" presId="urn:microsoft.com/office/officeart/2005/8/layout/list1"/>
    <dgm:cxn modelId="{0526D9CD-8DCD-4B77-921D-8225E7FBA9A9}" srcId="{03BE8988-0B48-4587-A85E-19E68FAECC4B}" destId="{807BE69A-41C7-4195-B8BF-B8EE0BCEDDDF}" srcOrd="0" destOrd="0" parTransId="{3FC2C46E-DAE5-4122-A4B8-E680D7D7DF72}" sibTransId="{65BBA0FC-70AB-4CCA-B302-24FE36F5DA65}"/>
    <dgm:cxn modelId="{54E2B7D6-1ADD-43DC-922D-C038464DD793}" type="presOf" srcId="{EACF44A2-A8CF-46E2-B76B-345BA129BFAD}" destId="{7E63A72D-800D-4773-AC71-E81CCAB4EC17}" srcOrd="0" destOrd="1" presId="urn:microsoft.com/office/officeart/2005/8/layout/list1"/>
    <dgm:cxn modelId="{DF3DC4E1-9DBB-4F7F-9DE6-4F3FF8B6D15C}" srcId="{03BE8988-0B48-4587-A85E-19E68FAECC4B}" destId="{5DE18D33-03CC-48E7-B0D6-D1E9D36BE741}" srcOrd="2" destOrd="0" parTransId="{DF5D041C-DFC8-4CB5-B944-D070C2FD0936}" sibTransId="{8C91646C-25E7-41E2-AD8A-CFD8C1A9F369}"/>
    <dgm:cxn modelId="{3DFA2CEA-08C1-47DC-92A7-6031A8150571}" type="presOf" srcId="{6770829A-123F-453C-B772-402277CA9064}" destId="{B33B695E-005C-4156-9048-13B7B418E04F}" srcOrd="0" destOrd="0" presId="urn:microsoft.com/office/officeart/2005/8/layout/list1"/>
    <dgm:cxn modelId="{1BF6E9F0-07B7-4FFA-8664-E6DFADBE4818}" type="presOf" srcId="{5DE18D33-03CC-48E7-B0D6-D1E9D36BE741}" destId="{DCC345CE-15E5-4155-9B93-E364662295A9}" srcOrd="0" destOrd="2" presId="urn:microsoft.com/office/officeart/2005/8/layout/list1"/>
    <dgm:cxn modelId="{223D8AC6-E03E-460D-9D37-802228A27CF1}" type="presParOf" srcId="{D38E4F1B-25B8-464F-ACA9-3AC7DD8E17FF}" destId="{95B86FEE-C0B6-48DF-8C0B-6F6974C94610}" srcOrd="0" destOrd="0" presId="urn:microsoft.com/office/officeart/2005/8/layout/list1"/>
    <dgm:cxn modelId="{C1750032-B267-43BC-8AE7-920FC3FE34E1}" type="presParOf" srcId="{95B86FEE-C0B6-48DF-8C0B-6F6974C94610}" destId="{90A97105-783E-4AD2-8EBA-B88341103CE3}" srcOrd="0" destOrd="0" presId="urn:microsoft.com/office/officeart/2005/8/layout/list1"/>
    <dgm:cxn modelId="{C2EC168F-E292-44CF-82DE-154F1F32177C}" type="presParOf" srcId="{95B86FEE-C0B6-48DF-8C0B-6F6974C94610}" destId="{F192AA1C-2BC7-4A85-83B1-4719E7615266}" srcOrd="1" destOrd="0" presId="urn:microsoft.com/office/officeart/2005/8/layout/list1"/>
    <dgm:cxn modelId="{A28FDE2A-FA75-458A-AD1A-9C43CA31A4B9}" type="presParOf" srcId="{D38E4F1B-25B8-464F-ACA9-3AC7DD8E17FF}" destId="{3EDF439D-4571-4760-B8A2-24B57ADB22AD}" srcOrd="1" destOrd="0" presId="urn:microsoft.com/office/officeart/2005/8/layout/list1"/>
    <dgm:cxn modelId="{AD16CEF6-8731-41F3-AE1B-FAE1E957A5F6}" type="presParOf" srcId="{D38E4F1B-25B8-464F-ACA9-3AC7DD8E17FF}" destId="{DCC345CE-15E5-4155-9B93-E364662295A9}" srcOrd="2" destOrd="0" presId="urn:microsoft.com/office/officeart/2005/8/layout/list1"/>
    <dgm:cxn modelId="{42465DEC-24FE-4950-BABB-BC819A8F21BF}" type="presParOf" srcId="{D38E4F1B-25B8-464F-ACA9-3AC7DD8E17FF}" destId="{E3D846EA-C238-4813-9A04-B3444F641A40}" srcOrd="3" destOrd="0" presId="urn:microsoft.com/office/officeart/2005/8/layout/list1"/>
    <dgm:cxn modelId="{852161B2-900E-4AC0-B0E2-D77D390A210B}" type="presParOf" srcId="{D38E4F1B-25B8-464F-ACA9-3AC7DD8E17FF}" destId="{21E777C3-7672-4FED-B158-58942B4E1C9E}" srcOrd="4" destOrd="0" presId="urn:microsoft.com/office/officeart/2005/8/layout/list1"/>
    <dgm:cxn modelId="{DFA82DEE-2346-460B-A5FC-BBB70B626F3F}" type="presParOf" srcId="{21E777C3-7672-4FED-B158-58942B4E1C9E}" destId="{B33B695E-005C-4156-9048-13B7B418E04F}" srcOrd="0" destOrd="0" presId="urn:microsoft.com/office/officeart/2005/8/layout/list1"/>
    <dgm:cxn modelId="{C5C5CB00-254F-415C-977F-B6BA1F04F23E}" type="presParOf" srcId="{21E777C3-7672-4FED-B158-58942B4E1C9E}" destId="{751460CE-DE43-4D95-8090-04ADCA4AABAD}" srcOrd="1" destOrd="0" presId="urn:microsoft.com/office/officeart/2005/8/layout/list1"/>
    <dgm:cxn modelId="{4DD0C83A-B35F-4CF1-8B44-DC65E05BC2E4}" type="presParOf" srcId="{D38E4F1B-25B8-464F-ACA9-3AC7DD8E17FF}" destId="{71531D54-97B2-458E-9F68-1A18B4B55E6E}" srcOrd="5" destOrd="0" presId="urn:microsoft.com/office/officeart/2005/8/layout/list1"/>
    <dgm:cxn modelId="{FEAE23E7-3039-48B5-A6F3-B713914E4BFE}" type="presParOf" srcId="{D38E4F1B-25B8-464F-ACA9-3AC7DD8E17FF}" destId="{7E63A72D-800D-4773-AC71-E81CCAB4EC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264F53-690B-4162-A6B2-0002F9F0AAA7}">
      <dsp:nvSpPr>
        <dsp:cNvPr id="0" name=""/>
        <dsp:cNvSpPr/>
      </dsp:nvSpPr>
      <dsp:spPr>
        <a:xfrm>
          <a:off x="0" y="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40762-7E6F-460E-8236-0772C662F5B2}">
      <dsp:nvSpPr>
        <dsp:cNvPr id="0" name=""/>
        <dsp:cNvSpPr/>
      </dsp:nvSpPr>
      <dsp:spPr>
        <a:xfrm>
          <a:off x="0" y="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How BFS with a Deque Works on This Example:</a:t>
          </a:r>
          <a:endParaRPr lang="en-US" sz="2400" kern="1200" dirty="0"/>
        </a:p>
      </dsp:txBody>
      <dsp:txXfrm>
        <a:off x="0" y="0"/>
        <a:ext cx="6845765" cy="803930"/>
      </dsp:txXfrm>
    </dsp:sp>
    <dsp:sp modelId="{4D15A653-2850-4345-AAFE-6BC147D9E811}">
      <dsp:nvSpPr>
        <dsp:cNvPr id="0" name=""/>
        <dsp:cNvSpPr/>
      </dsp:nvSpPr>
      <dsp:spPr>
        <a:xfrm>
          <a:off x="0" y="803930"/>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83DCC-F28D-4F34-ABE7-83CE9A4EA5E1}">
      <dsp:nvSpPr>
        <dsp:cNvPr id="0" name=""/>
        <dsp:cNvSpPr/>
      </dsp:nvSpPr>
      <dsp:spPr>
        <a:xfrm>
          <a:off x="0" y="803930"/>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Start at node a </a:t>
          </a:r>
          <a:r>
            <a:rPr lang="en-US" sz="1400" b="1" kern="1200" dirty="0">
              <a:sym typeface="Wingdings" panose="05000000000000000000" pitchFamily="2" charset="2"/>
            </a:rPr>
            <a:t></a:t>
          </a:r>
          <a:r>
            <a:rPr lang="en-US" sz="1400" b="1" kern="1200" dirty="0"/>
            <a:t> </a:t>
          </a:r>
          <a:r>
            <a:rPr lang="en-US" sz="1400" kern="1200" dirty="0"/>
            <a:t>We begin by adding </a:t>
          </a:r>
          <a:r>
            <a:rPr lang="en-US" sz="1400" b="1" kern="1200" dirty="0"/>
            <a:t>a</a:t>
          </a:r>
          <a:r>
            <a:rPr lang="en-US" sz="1400" kern="1200" dirty="0"/>
            <a:t> to the deque (which is like a waiting line) and mark it as visited </a:t>
          </a:r>
          <a:r>
            <a:rPr lang="en-US" sz="1400" b="1" kern="1200" dirty="0">
              <a:sym typeface="Wingdings" panose="05000000000000000000" pitchFamily="2" charset="2"/>
            </a:rPr>
            <a:t></a:t>
          </a:r>
          <a:r>
            <a:rPr lang="en-US" sz="1400" kern="1200" dirty="0"/>
            <a:t> </a:t>
          </a:r>
          <a:r>
            <a:rPr lang="en-US" sz="1400" b="1" kern="1200" dirty="0"/>
            <a:t>Deque = [a]</a:t>
          </a:r>
          <a:endParaRPr lang="en-US" sz="1400" kern="1200" dirty="0"/>
        </a:p>
      </dsp:txBody>
      <dsp:txXfrm>
        <a:off x="0" y="803930"/>
        <a:ext cx="6845765" cy="803930"/>
      </dsp:txXfrm>
    </dsp:sp>
    <dsp:sp modelId="{386ACA01-7804-4CA9-8F5D-4B0BA1E1CC0C}">
      <dsp:nvSpPr>
        <dsp:cNvPr id="0" name=""/>
        <dsp:cNvSpPr/>
      </dsp:nvSpPr>
      <dsp:spPr>
        <a:xfrm>
          <a:off x="0" y="1607861"/>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6DFF-B8A2-4022-B2CA-708112B339A8}">
      <dsp:nvSpPr>
        <dsp:cNvPr id="0" name=""/>
        <dsp:cNvSpPr/>
      </dsp:nvSpPr>
      <dsp:spPr>
        <a:xfrm>
          <a:off x="0" y="1607861"/>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Process node a </a:t>
          </a:r>
          <a:r>
            <a:rPr lang="en-US" sz="1400" b="1" kern="1200">
              <a:sym typeface="Wingdings" panose="05000000000000000000" pitchFamily="2" charset="2"/>
            </a:rPr>
            <a:t></a:t>
          </a:r>
          <a:r>
            <a:rPr lang="en-US" sz="1400" b="1" kern="1200"/>
            <a:t> </a:t>
          </a:r>
          <a:r>
            <a:rPr lang="en-US" sz="1400" kern="1200"/>
            <a:t>Take </a:t>
          </a:r>
          <a:r>
            <a:rPr lang="en-US" sz="1400" b="1" kern="1200"/>
            <a:t>a</a:t>
          </a:r>
          <a:r>
            <a:rPr lang="en-US" sz="1400" kern="1200"/>
            <a:t> from the front of the deque and check its neighbors (</a:t>
          </a:r>
          <a:r>
            <a:rPr lang="en-US" sz="1400" b="1" kern="1200"/>
            <a:t>b</a:t>
          </a:r>
          <a:r>
            <a:rPr lang="en-US" sz="1400" kern="1200"/>
            <a:t> and </a:t>
          </a:r>
          <a:r>
            <a:rPr lang="en-US" sz="1400" b="1" kern="1200"/>
            <a:t>c</a:t>
          </a:r>
          <a:r>
            <a:rPr lang="en-US" sz="1400" kern="1200"/>
            <a:t>) </a:t>
          </a:r>
          <a:r>
            <a:rPr lang="en-US" sz="1400" b="1" kern="1200">
              <a:sym typeface="Wingdings" panose="05000000000000000000" pitchFamily="2" charset="2"/>
            </a:rPr>
            <a:t></a:t>
          </a:r>
          <a:r>
            <a:rPr lang="en-US" sz="1400" b="1" kern="1200"/>
            <a:t> </a:t>
          </a:r>
          <a:r>
            <a:rPr lang="en-US" sz="1400" kern="1200"/>
            <a:t>Since they haven't been visited, we add them to the back of the deque and mark them as visited </a:t>
          </a:r>
          <a:r>
            <a:rPr lang="en-US" sz="1400" b="1" kern="1200">
              <a:sym typeface="Wingdings" panose="05000000000000000000" pitchFamily="2" charset="2"/>
            </a:rPr>
            <a:t></a:t>
          </a:r>
          <a:r>
            <a:rPr lang="en-US" sz="1400" kern="1200"/>
            <a:t> </a:t>
          </a:r>
          <a:r>
            <a:rPr lang="en-US" sz="1400" b="1" kern="1200"/>
            <a:t>Deque = [b, c]</a:t>
          </a:r>
          <a:endParaRPr lang="en-US" sz="1400" kern="1200" dirty="0"/>
        </a:p>
      </dsp:txBody>
      <dsp:txXfrm>
        <a:off x="0" y="1607861"/>
        <a:ext cx="6845765" cy="803930"/>
      </dsp:txXfrm>
    </dsp:sp>
    <dsp:sp modelId="{E171EDAE-2CB3-425B-B2DD-2F17ECC0EE6A}">
      <dsp:nvSpPr>
        <dsp:cNvPr id="0" name=""/>
        <dsp:cNvSpPr/>
      </dsp:nvSpPr>
      <dsp:spPr>
        <a:xfrm>
          <a:off x="0" y="241179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048A9-FE02-438A-A00A-9FECCDEB932A}">
      <dsp:nvSpPr>
        <dsp:cNvPr id="0" name=""/>
        <dsp:cNvSpPr/>
      </dsp:nvSpPr>
      <dsp:spPr>
        <a:xfrm>
          <a:off x="0" y="2411792"/>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b </a:t>
          </a:r>
          <a:r>
            <a:rPr lang="en-US" sz="1600" b="1" kern="1200">
              <a:sym typeface="Wingdings" panose="05000000000000000000" pitchFamily="2" charset="2"/>
            </a:rPr>
            <a:t></a:t>
          </a:r>
          <a:r>
            <a:rPr lang="en-US" sz="1600" b="1" kern="1200"/>
            <a:t> </a:t>
          </a:r>
          <a:r>
            <a:rPr lang="en-US" sz="1600" kern="1200"/>
            <a:t>Take </a:t>
          </a:r>
          <a:r>
            <a:rPr lang="en-US" sz="1600" b="1" kern="1200"/>
            <a:t>b</a:t>
          </a:r>
          <a:r>
            <a:rPr lang="en-US" sz="1600" kern="1200"/>
            <a:t> from the front of the deque </a:t>
          </a:r>
          <a:r>
            <a:rPr lang="en-US" sz="1600" b="1" kern="1200">
              <a:sym typeface="Wingdings" panose="05000000000000000000" pitchFamily="2" charset="2"/>
            </a:rPr>
            <a:t></a:t>
          </a:r>
          <a:r>
            <a:rPr lang="en-US" sz="1600" kern="1200"/>
            <a:t> Check its neighbors (</a:t>
          </a:r>
          <a:r>
            <a:rPr lang="en-US" sz="1600" b="1" kern="1200"/>
            <a:t>d</a:t>
          </a:r>
          <a:r>
            <a:rPr lang="en-US" sz="1600" kern="1200"/>
            <a:t> and </a:t>
          </a:r>
          <a:r>
            <a:rPr lang="en-US" sz="1600" b="1" kern="1200"/>
            <a:t>e</a:t>
          </a:r>
          <a:r>
            <a:rPr lang="en-US" sz="1600" kern="1200"/>
            <a:t>)</a:t>
          </a:r>
          <a:r>
            <a:rPr lang="en-US" sz="1600" b="1" kern="1200"/>
            <a:t> </a:t>
          </a:r>
          <a:r>
            <a:rPr lang="en-US" sz="1600" b="1" kern="1200">
              <a:sym typeface="Wingdings" panose="05000000000000000000" pitchFamily="2" charset="2"/>
            </a:rPr>
            <a:t></a:t>
          </a:r>
          <a:r>
            <a:rPr lang="en-US" sz="1600" b="1" kern="1200"/>
            <a:t> </a:t>
          </a:r>
          <a:r>
            <a:rPr lang="en-US" sz="1600" kern="1200"/>
            <a:t>Add </a:t>
          </a:r>
          <a:r>
            <a:rPr lang="en-US" sz="1600" b="1" kern="1200"/>
            <a:t>d</a:t>
          </a:r>
          <a:r>
            <a:rPr lang="en-US" sz="1600" kern="1200"/>
            <a:t> and </a:t>
          </a:r>
          <a:r>
            <a:rPr lang="en-US" sz="1600" b="1" kern="1200"/>
            <a:t>e</a:t>
          </a:r>
          <a:r>
            <a:rPr lang="en-US" sz="1600" kern="1200"/>
            <a:t> to the deque and mark them as visited </a:t>
          </a:r>
          <a:r>
            <a:rPr lang="en-US" sz="1600" b="1" kern="1200">
              <a:sym typeface="Wingdings" panose="05000000000000000000" pitchFamily="2" charset="2"/>
            </a:rPr>
            <a:t></a:t>
          </a:r>
          <a:r>
            <a:rPr lang="en-US" sz="1600" kern="1200"/>
            <a:t> </a:t>
          </a:r>
          <a:r>
            <a:rPr lang="en-US" sz="1600" b="1" kern="1200"/>
            <a:t>Deque = [c, d, e]</a:t>
          </a:r>
          <a:endParaRPr lang="en-US" sz="1600" kern="1200"/>
        </a:p>
      </dsp:txBody>
      <dsp:txXfrm>
        <a:off x="0" y="2411792"/>
        <a:ext cx="6845765" cy="803930"/>
      </dsp:txXfrm>
    </dsp:sp>
    <dsp:sp modelId="{2E935C2F-31C0-408A-8477-F0DA17687701}">
      <dsp:nvSpPr>
        <dsp:cNvPr id="0" name=""/>
        <dsp:cNvSpPr/>
      </dsp:nvSpPr>
      <dsp:spPr>
        <a:xfrm>
          <a:off x="0" y="3215722"/>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ED900-5233-4CAC-8916-774E242DC26A}">
      <dsp:nvSpPr>
        <dsp:cNvPr id="0" name=""/>
        <dsp:cNvSpPr/>
      </dsp:nvSpPr>
      <dsp:spPr>
        <a:xfrm>
          <a:off x="0" y="321572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Process node c </a:t>
          </a:r>
          <a:r>
            <a:rPr lang="en-US" sz="1600" b="1" kern="1200" dirty="0">
              <a:sym typeface="Wingdings" panose="05000000000000000000" pitchFamily="2" charset="2"/>
            </a:rPr>
            <a:t></a:t>
          </a:r>
          <a:r>
            <a:rPr lang="en-US" sz="1600" b="1" kern="1200" dirty="0"/>
            <a:t> </a:t>
          </a:r>
          <a:r>
            <a:rPr lang="en-US" sz="1600" kern="1200" dirty="0"/>
            <a:t>Take </a:t>
          </a:r>
          <a:r>
            <a:rPr lang="en-US" sz="1600" b="1" kern="1200" dirty="0"/>
            <a:t>c</a:t>
          </a:r>
          <a:r>
            <a:rPr lang="en-US" sz="1600" kern="1200" dirty="0"/>
            <a:t> from the front of the deque </a:t>
          </a:r>
          <a:r>
            <a:rPr lang="en-US" sz="1600" b="1" kern="1200" dirty="0">
              <a:sym typeface="Wingdings" panose="05000000000000000000" pitchFamily="2" charset="2"/>
            </a:rPr>
            <a:t></a:t>
          </a:r>
          <a:r>
            <a:rPr lang="en-US" sz="1600" kern="1200" dirty="0"/>
            <a:t> Check its neighbor (</a:t>
          </a:r>
          <a:r>
            <a:rPr lang="en-US" sz="1600" b="1" kern="1200" dirty="0"/>
            <a:t>f</a:t>
          </a:r>
          <a:r>
            <a:rPr lang="en-US" sz="1600" kern="1200" dirty="0"/>
            <a:t>) </a:t>
          </a:r>
          <a:r>
            <a:rPr lang="en-US" sz="1600" b="1" kern="1200" dirty="0">
              <a:sym typeface="Wingdings" panose="05000000000000000000" pitchFamily="2" charset="2"/>
            </a:rPr>
            <a:t></a:t>
          </a:r>
          <a:r>
            <a:rPr lang="en-US" sz="1600" kern="1200" dirty="0"/>
            <a:t> Add </a:t>
          </a:r>
          <a:r>
            <a:rPr lang="en-US" sz="1600" b="1" kern="1200" dirty="0"/>
            <a:t>f</a:t>
          </a:r>
          <a:r>
            <a:rPr lang="en-US" sz="1600" kern="1200" dirty="0"/>
            <a:t> to the deque and mark it as visited </a:t>
          </a:r>
          <a:r>
            <a:rPr lang="en-US" sz="1600" b="1" kern="1200" dirty="0">
              <a:sym typeface="Wingdings" panose="05000000000000000000" pitchFamily="2" charset="2"/>
            </a:rPr>
            <a:t></a:t>
          </a:r>
          <a:r>
            <a:rPr lang="en-US" sz="1600" kern="1200" dirty="0"/>
            <a:t> </a:t>
          </a:r>
          <a:r>
            <a:rPr lang="en-US" sz="1600" b="1" kern="1200" dirty="0"/>
            <a:t>Deque = [d, e, f]</a:t>
          </a:r>
          <a:endParaRPr lang="en-US" sz="1600" kern="1200" dirty="0"/>
        </a:p>
      </dsp:txBody>
      <dsp:txXfrm>
        <a:off x="0" y="3215723"/>
        <a:ext cx="6845765" cy="803930"/>
      </dsp:txXfrm>
    </dsp:sp>
    <dsp:sp modelId="{5DB19D29-E1DE-41CC-8B34-68DD44DF4C6B}">
      <dsp:nvSpPr>
        <dsp:cNvPr id="0" name=""/>
        <dsp:cNvSpPr/>
      </dsp:nvSpPr>
      <dsp:spPr>
        <a:xfrm>
          <a:off x="0" y="4019653"/>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0D1BB-D13A-4DC3-A158-7B7EBB7F8A2E}">
      <dsp:nvSpPr>
        <dsp:cNvPr id="0" name=""/>
        <dsp:cNvSpPr/>
      </dsp:nvSpPr>
      <dsp:spPr>
        <a:xfrm>
          <a:off x="0" y="4019653"/>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d </a:t>
          </a:r>
          <a:r>
            <a:rPr lang="en-US" sz="1600" b="1" kern="1200">
              <a:sym typeface="Wingdings" panose="05000000000000000000" pitchFamily="2" charset="2"/>
            </a:rPr>
            <a:t></a:t>
          </a:r>
          <a:r>
            <a:rPr lang="en-US" sz="1600" b="1" kern="1200"/>
            <a:t> </a:t>
          </a:r>
          <a:r>
            <a:rPr lang="en-US" sz="1600" kern="1200"/>
            <a:t>Take </a:t>
          </a:r>
          <a:r>
            <a:rPr lang="en-US" sz="1600" b="1" kern="1200"/>
            <a:t>d</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d</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[e, f]</a:t>
          </a:r>
          <a:endParaRPr lang="en-US" sz="1600" kern="1200"/>
        </a:p>
      </dsp:txBody>
      <dsp:txXfrm>
        <a:off x="0" y="4019653"/>
        <a:ext cx="6845765" cy="803930"/>
      </dsp:txXfrm>
    </dsp:sp>
    <dsp:sp modelId="{7A9BB772-FC12-40EB-87EE-4B1CDC988B7E}">
      <dsp:nvSpPr>
        <dsp:cNvPr id="0" name=""/>
        <dsp:cNvSpPr/>
      </dsp:nvSpPr>
      <dsp:spPr>
        <a:xfrm>
          <a:off x="0" y="4823584"/>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1E07E-4AB1-4365-8079-61AE3FC963B5}">
      <dsp:nvSpPr>
        <dsp:cNvPr id="0" name=""/>
        <dsp:cNvSpPr/>
      </dsp:nvSpPr>
      <dsp:spPr>
        <a:xfrm>
          <a:off x="0" y="4823584"/>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e </a:t>
          </a:r>
          <a:r>
            <a:rPr lang="en-US" sz="1600" b="1" kern="1200">
              <a:sym typeface="Wingdings" panose="05000000000000000000" pitchFamily="2" charset="2"/>
            </a:rPr>
            <a:t></a:t>
          </a:r>
          <a:r>
            <a:rPr lang="en-US" sz="1600" b="1" kern="1200"/>
            <a:t> </a:t>
          </a:r>
          <a:r>
            <a:rPr lang="en-US" sz="1600" kern="1200"/>
            <a:t>Take </a:t>
          </a:r>
          <a:r>
            <a:rPr lang="en-US" sz="1600" b="1" kern="1200"/>
            <a:t>e</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e</a:t>
          </a:r>
          <a:r>
            <a:rPr lang="en-US" sz="1600" kern="1200"/>
            <a:t> has no unvisited neighbors, we move on </a:t>
          </a:r>
          <a:r>
            <a:rPr lang="en-US" sz="1600" b="1" kern="1200">
              <a:sym typeface="Wingdings" panose="05000000000000000000" pitchFamily="2" charset="2"/>
            </a:rPr>
            <a:t></a:t>
          </a:r>
          <a:r>
            <a:rPr lang="en-US" sz="1600" kern="1200"/>
            <a:t> </a:t>
          </a:r>
          <a:r>
            <a:rPr lang="en-US" sz="1600" b="1" kern="1200"/>
            <a:t>Deque = [f]</a:t>
          </a:r>
          <a:endParaRPr lang="en-US" sz="1600" kern="1200"/>
        </a:p>
      </dsp:txBody>
      <dsp:txXfrm>
        <a:off x="0" y="4823584"/>
        <a:ext cx="6845765" cy="803930"/>
      </dsp:txXfrm>
    </dsp:sp>
    <dsp:sp modelId="{7E8EE850-893C-497E-B71B-A0DF91F2EFFF}">
      <dsp:nvSpPr>
        <dsp:cNvPr id="0" name=""/>
        <dsp:cNvSpPr/>
      </dsp:nvSpPr>
      <dsp:spPr>
        <a:xfrm>
          <a:off x="0" y="5627515"/>
          <a:ext cx="68457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FA5087-802C-400E-8643-3EEAD168F0E4}">
      <dsp:nvSpPr>
        <dsp:cNvPr id="0" name=""/>
        <dsp:cNvSpPr/>
      </dsp:nvSpPr>
      <dsp:spPr>
        <a:xfrm>
          <a:off x="0" y="5627515"/>
          <a:ext cx="6845765" cy="80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Process node f </a:t>
          </a:r>
          <a:r>
            <a:rPr lang="en-US" sz="1600" b="1" kern="1200">
              <a:sym typeface="Wingdings" panose="05000000000000000000" pitchFamily="2" charset="2"/>
            </a:rPr>
            <a:t></a:t>
          </a:r>
          <a:r>
            <a:rPr lang="en-US" sz="1600" b="1" kern="1200"/>
            <a:t> </a:t>
          </a:r>
          <a:r>
            <a:rPr lang="en-US" sz="1600" kern="1200"/>
            <a:t>Take </a:t>
          </a:r>
          <a:r>
            <a:rPr lang="en-US" sz="1600" b="1" kern="1200"/>
            <a:t>f</a:t>
          </a:r>
          <a:r>
            <a:rPr lang="en-US" sz="1600" kern="1200"/>
            <a:t> from the front of the deque </a:t>
          </a:r>
          <a:r>
            <a:rPr lang="en-US" sz="1600" b="1" kern="1200">
              <a:sym typeface="Wingdings" panose="05000000000000000000" pitchFamily="2" charset="2"/>
            </a:rPr>
            <a:t></a:t>
          </a:r>
          <a:r>
            <a:rPr lang="en-US" sz="1600" kern="1200"/>
            <a:t> Since </a:t>
          </a:r>
          <a:r>
            <a:rPr lang="en-US" sz="1600" b="1" kern="1200"/>
            <a:t>f</a:t>
          </a:r>
          <a:r>
            <a:rPr lang="en-US" sz="1600" kern="1200"/>
            <a:t> has no unvisited neighbors, we’re done </a:t>
          </a:r>
          <a:r>
            <a:rPr lang="en-US" sz="1600" b="1" kern="1200">
              <a:sym typeface="Wingdings" panose="05000000000000000000" pitchFamily="2" charset="2"/>
            </a:rPr>
            <a:t></a:t>
          </a:r>
          <a:r>
            <a:rPr lang="en-US" sz="1600" kern="1200"/>
            <a:t> </a:t>
          </a:r>
          <a:r>
            <a:rPr lang="en-US" sz="1600" b="1" kern="1200"/>
            <a:t>Deque = </a:t>
          </a:r>
          <a:r>
            <a:rPr lang="en-US" sz="1600" kern="1200"/>
            <a:t>[] </a:t>
          </a:r>
          <a:r>
            <a:rPr lang="en-US" sz="1600" b="1" kern="1200"/>
            <a:t>(empty)</a:t>
          </a:r>
          <a:endParaRPr lang="en-US" sz="1600" kern="1200"/>
        </a:p>
      </dsp:txBody>
      <dsp:txXfrm>
        <a:off x="0" y="5627515"/>
        <a:ext cx="6845765" cy="803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kern="1200" dirty="0"/>
            <a:t>Here I use Manhattan Distance to calculate the heuristic value of each cell. Let’s suppose: </a:t>
          </a:r>
          <a:endParaRPr lang="en-US" sz="16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IN" sz="1600" b="1" kern="1200" dirty="0">
              <a:sym typeface="Wingdings" panose="05000000000000000000" pitchFamily="2" charset="2"/>
            </a:rPr>
            <a:t></a:t>
          </a:r>
          <a:r>
            <a:rPr lang="en-IN" sz="1600" b="1" kern="1200" dirty="0"/>
            <a:t> if, {(5, 5) start cell, (1, 1) goal cell}</a:t>
          </a:r>
        </a:p>
        <a:p>
          <a:pPr marL="0" lvl="0" indent="0" algn="just" defTabSz="711200">
            <a:lnSpc>
              <a:spcPct val="90000"/>
            </a:lnSpc>
            <a:spcBef>
              <a:spcPct val="0"/>
            </a:spcBef>
            <a:spcAft>
              <a:spcPct val="35000"/>
            </a:spcAft>
            <a:buNone/>
          </a:pPr>
          <a:r>
            <a:rPr lang="de-DE" sz="1600" kern="1200" dirty="0"/>
            <a:t>= abs(3-1) + abs(5-1) = 2 + 4 =</a:t>
          </a:r>
          <a:r>
            <a:rPr lang="de-DE" sz="1600" b="1" kern="1200" dirty="0"/>
            <a:t> 6</a:t>
          </a:r>
          <a:endParaRPr lang="en-US" sz="1600" kern="1200" dirty="0"/>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de-DE" sz="1600" b="1" kern="1200" dirty="0">
              <a:sym typeface="Wingdings" panose="05000000000000000000" pitchFamily="2" charset="2"/>
            </a:rPr>
            <a:t></a:t>
          </a:r>
          <a:r>
            <a:rPr lang="de-DE" sz="1600" b="1" kern="1200" dirty="0"/>
            <a:t> if, {(3, 5)</a:t>
          </a:r>
          <a:r>
            <a:rPr lang="en-IN" sz="1600" b="1" kern="1200" dirty="0"/>
            <a:t> ) start cell, </a:t>
          </a:r>
          <a:r>
            <a:rPr lang="de-DE" sz="1600" b="1" kern="1200" dirty="0"/>
            <a:t>, (1, 1)) </a:t>
          </a:r>
          <a:r>
            <a:rPr lang="en-IN" sz="1600" b="1" kern="1200" dirty="0"/>
            <a:t>goal cell}</a:t>
          </a:r>
        </a:p>
        <a:p>
          <a:pPr marL="0" lvl="0" indent="0" algn="just" defTabSz="711200">
            <a:lnSpc>
              <a:spcPct val="90000"/>
            </a:lnSpc>
            <a:spcBef>
              <a:spcPct val="0"/>
            </a:spcBef>
            <a:spcAft>
              <a:spcPct val="35000"/>
            </a:spcAft>
            <a:buNone/>
          </a:pPr>
          <a:r>
            <a:rPr lang="en-IN" sz="1600" b="1" kern="1200" dirty="0"/>
            <a:t>= </a:t>
          </a:r>
          <a:r>
            <a:rPr lang="en-IN" sz="1600" kern="1200" dirty="0"/>
            <a:t> abs(5 - 1) + abs(5 - 1) = 4 + 4 = </a:t>
          </a:r>
          <a:r>
            <a:rPr lang="en-IN" sz="1600" b="1" kern="1200" dirty="0"/>
            <a:t>8		</a:t>
          </a:r>
          <a:endParaRPr lang="en-US" sz="1600" kern="1200" dirty="0"/>
        </a:p>
      </dsp:txBody>
      <dsp:txXfrm>
        <a:off x="7985220" y="242608"/>
        <a:ext cx="3746571" cy="1167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FCF7D-E8BD-4312-897F-E97A7B7DB92E}">
      <dsp:nvSpPr>
        <dsp:cNvPr id="0" name=""/>
        <dsp:cNvSpPr/>
      </dsp:nvSpPr>
      <dsp:spPr>
        <a:xfrm>
          <a:off x="83925" y="113"/>
          <a:ext cx="2941485"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A6AE-7571-430B-B337-405820D1B13B}">
      <dsp:nvSpPr>
        <dsp:cNvPr id="0" name=""/>
        <dsp:cNvSpPr/>
      </dsp:nvSpPr>
      <dsp:spPr>
        <a:xfrm>
          <a:off x="300945" y="206282"/>
          <a:ext cx="2941485"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kern="1200" dirty="0"/>
            <a:t>To calculate the heuristic value here I use same Manhattan Distance.</a:t>
          </a:r>
          <a:endParaRPr lang="en-US" sz="1900" kern="1200" dirty="0"/>
        </a:p>
      </dsp:txBody>
      <dsp:txXfrm>
        <a:off x="337271" y="242608"/>
        <a:ext cx="2868833" cy="1167615"/>
      </dsp:txXfrm>
    </dsp:sp>
    <dsp:sp modelId="{E56CC677-F2E6-4828-B55A-DCCB19151CDF}">
      <dsp:nvSpPr>
        <dsp:cNvPr id="0" name=""/>
        <dsp:cNvSpPr/>
      </dsp:nvSpPr>
      <dsp:spPr>
        <a:xfrm>
          <a:off x="3520917" y="113"/>
          <a:ext cx="3819887"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6A4F2-C34A-40F1-955A-02DB394EA657}">
      <dsp:nvSpPr>
        <dsp:cNvPr id="0" name=""/>
        <dsp:cNvSpPr/>
      </dsp:nvSpPr>
      <dsp:spPr>
        <a:xfrm>
          <a:off x="3737936" y="206282"/>
          <a:ext cx="3819887"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0" kern="1200" dirty="0">
              <a:sym typeface="Wingdings" panose="05000000000000000000" pitchFamily="2" charset="2"/>
            </a:rPr>
            <a:t>In A* Algorithm the Total Cost(</a:t>
          </a:r>
          <a:r>
            <a:rPr lang="en-US" sz="1900" b="1" kern="1200" dirty="0" err="1">
              <a:sym typeface="Wingdings" panose="05000000000000000000" pitchFamily="2" charset="2"/>
            </a:rPr>
            <a:t>fn</a:t>
          </a:r>
          <a:r>
            <a:rPr lang="en-US" sz="1900" b="0" kern="1200" dirty="0">
              <a:sym typeface="Wingdings" panose="05000000000000000000" pitchFamily="2" charset="2"/>
            </a:rPr>
            <a:t>) = path cost(</a:t>
          </a:r>
          <a:r>
            <a:rPr lang="en-US" sz="1900" b="1" kern="1200" dirty="0" err="1">
              <a:sym typeface="Wingdings" panose="05000000000000000000" pitchFamily="2" charset="2"/>
            </a:rPr>
            <a:t>gn</a:t>
          </a:r>
          <a:r>
            <a:rPr lang="en-US" sz="1900" b="0" kern="1200" dirty="0">
              <a:sym typeface="Wingdings" panose="05000000000000000000" pitchFamily="2" charset="2"/>
            </a:rPr>
            <a:t>) + Heuristic cost(</a:t>
          </a:r>
          <a:r>
            <a:rPr lang="en-US" sz="1900" b="1" kern="1200" dirty="0" err="1">
              <a:sym typeface="Wingdings" panose="05000000000000000000" pitchFamily="2" charset="2"/>
            </a:rPr>
            <a:t>hn</a:t>
          </a:r>
          <a:r>
            <a:rPr lang="en-US" sz="1900" b="0" kern="1200" dirty="0">
              <a:sym typeface="Wingdings" panose="05000000000000000000" pitchFamily="2" charset="2"/>
            </a:rPr>
            <a:t>).</a:t>
          </a:r>
        </a:p>
        <a:p>
          <a:pPr marL="0" lvl="0" indent="0" algn="just" defTabSz="844550">
            <a:lnSpc>
              <a:spcPct val="90000"/>
            </a:lnSpc>
            <a:spcBef>
              <a:spcPct val="0"/>
            </a:spcBef>
            <a:spcAft>
              <a:spcPct val="35000"/>
            </a:spcAft>
            <a:buNone/>
          </a:pPr>
          <a:r>
            <a:rPr lang="en-US" sz="1900" b="1" kern="1200" dirty="0" err="1"/>
            <a:t>fn</a:t>
          </a:r>
          <a:r>
            <a:rPr lang="en-US" sz="1900" b="1" kern="1200" dirty="0"/>
            <a:t> = (</a:t>
          </a:r>
          <a:r>
            <a:rPr lang="en-US" sz="1900" b="1" kern="1200" dirty="0" err="1"/>
            <a:t>gn</a:t>
          </a:r>
          <a:r>
            <a:rPr lang="en-US" sz="1900" b="1" kern="1200" dirty="0"/>
            <a:t> + </a:t>
          </a:r>
          <a:r>
            <a:rPr lang="en-US" sz="1900" b="1" kern="1200" dirty="0" err="1"/>
            <a:t>hn</a:t>
          </a:r>
          <a:r>
            <a:rPr lang="en-US" sz="1900" b="1" kern="1200" dirty="0"/>
            <a:t>)</a:t>
          </a:r>
        </a:p>
      </dsp:txBody>
      <dsp:txXfrm>
        <a:off x="3774262" y="242608"/>
        <a:ext cx="3747235" cy="1167615"/>
      </dsp:txXfrm>
    </dsp:sp>
    <dsp:sp modelId="{C1386603-D81E-4C61-8927-4305A49A4492}">
      <dsp:nvSpPr>
        <dsp:cNvPr id="0" name=""/>
        <dsp:cNvSpPr/>
      </dsp:nvSpPr>
      <dsp:spPr>
        <a:xfrm>
          <a:off x="7731874" y="113"/>
          <a:ext cx="3819223" cy="12402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0AC1A-4A39-4663-B1CF-8C04A6B1C2F3}">
      <dsp:nvSpPr>
        <dsp:cNvPr id="0" name=""/>
        <dsp:cNvSpPr/>
      </dsp:nvSpPr>
      <dsp:spPr>
        <a:xfrm>
          <a:off x="7948894" y="206282"/>
          <a:ext cx="3819223" cy="124026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IN" sz="1900" b="0" kern="1200" dirty="0"/>
            <a:t>This including of path cost make the algorithm highly optimistic. </a:t>
          </a:r>
          <a:r>
            <a:rPr lang="en-IN" sz="1900" b="1" kern="1200" dirty="0"/>
            <a:t>		</a:t>
          </a:r>
          <a:endParaRPr lang="en-US" sz="1900" kern="1200" dirty="0"/>
        </a:p>
      </dsp:txBody>
      <dsp:txXfrm>
        <a:off x="7985220" y="242608"/>
        <a:ext cx="3746571" cy="11676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EE51-2662-444A-A711-59D0F6F0F135}">
      <dsp:nvSpPr>
        <dsp:cNvPr id="0" name=""/>
        <dsp:cNvSpPr/>
      </dsp:nvSpPr>
      <dsp:spPr>
        <a:xfrm>
          <a:off x="-46691" y="0"/>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9E880-E16D-442B-AEF9-A9657621C41D}">
      <dsp:nvSpPr>
        <dsp:cNvPr id="0" name=""/>
        <dsp:cNvSpPr/>
      </dsp:nvSpPr>
      <dsp:spPr>
        <a:xfrm>
          <a:off x="34128" y="331246"/>
          <a:ext cx="776288" cy="714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DE8F1-B33A-4370-A150-81A500081467}">
      <dsp:nvSpPr>
        <dsp:cNvPr id="0" name=""/>
        <dsp:cNvSpPr/>
      </dsp:nvSpPr>
      <dsp:spPr>
        <a:xfrm>
          <a:off x="980285" y="8204"/>
          <a:ext cx="4889828"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1: </a:t>
          </a:r>
          <a:r>
            <a:rPr lang="en-US" sz="1800" kern="1200" dirty="0"/>
            <a:t>BFS and A* found the same shortest path (189), but BFS explored many more cells. Greedy BFS had a longer path but explored fewer cells.</a:t>
          </a:r>
        </a:p>
      </dsp:txBody>
      <dsp:txXfrm>
        <a:off x="980285" y="8204"/>
        <a:ext cx="4889828" cy="1298888"/>
      </dsp:txXfrm>
    </dsp:sp>
    <dsp:sp modelId="{1A3EDC82-6906-446F-B398-42BD7DD84CC8}">
      <dsp:nvSpPr>
        <dsp:cNvPr id="0" name=""/>
        <dsp:cNvSpPr/>
      </dsp:nvSpPr>
      <dsp:spPr>
        <a:xfrm>
          <a:off x="-46691" y="1612713"/>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180A4-1E51-49A9-9C8D-15F7489003E0}">
      <dsp:nvSpPr>
        <dsp:cNvPr id="0" name=""/>
        <dsp:cNvSpPr/>
      </dsp:nvSpPr>
      <dsp:spPr>
        <a:xfrm>
          <a:off x="34128" y="1935755"/>
          <a:ext cx="776288" cy="714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3DDAA-6818-4CF6-B7ED-6D6C36BC8B1A}">
      <dsp:nvSpPr>
        <dsp:cNvPr id="0" name=""/>
        <dsp:cNvSpPr/>
      </dsp:nvSpPr>
      <dsp:spPr>
        <a:xfrm>
          <a:off x="1086575" y="1612713"/>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2: </a:t>
          </a:r>
          <a:r>
            <a:rPr lang="en-US" sz="1800" kern="1200" dirty="0"/>
            <a:t>BFS and A* again had the same path (174), but BFS explored more cells. Greedy BFS had a longer path but explored the fewest cells.</a:t>
          </a:r>
        </a:p>
      </dsp:txBody>
      <dsp:txXfrm>
        <a:off x="1086575" y="1612713"/>
        <a:ext cx="4677247" cy="1298888"/>
      </dsp:txXfrm>
    </dsp:sp>
    <dsp:sp modelId="{E04A6C48-E890-4C01-A098-DE5EF335C0D5}">
      <dsp:nvSpPr>
        <dsp:cNvPr id="0" name=""/>
        <dsp:cNvSpPr/>
      </dsp:nvSpPr>
      <dsp:spPr>
        <a:xfrm>
          <a:off x="-46691" y="3217222"/>
          <a:ext cx="5823422" cy="1297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82E8-F31F-48B7-A451-A002CB0F6590}">
      <dsp:nvSpPr>
        <dsp:cNvPr id="0" name=""/>
        <dsp:cNvSpPr/>
      </dsp:nvSpPr>
      <dsp:spPr>
        <a:xfrm>
          <a:off x="34128" y="3540265"/>
          <a:ext cx="776288" cy="714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86823-C81A-4D8E-8135-92D66F246D18}">
      <dsp:nvSpPr>
        <dsp:cNvPr id="0" name=""/>
        <dsp:cNvSpPr/>
      </dsp:nvSpPr>
      <dsp:spPr>
        <a:xfrm>
          <a:off x="1086575" y="3217222"/>
          <a:ext cx="4677247" cy="1298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66" tIns="137466" rIns="137466" bIns="137466" numCol="1" spcCol="1270" anchor="ctr" anchorCtr="0">
          <a:noAutofit/>
        </a:bodyPr>
        <a:lstStyle/>
        <a:p>
          <a:pPr marL="0" lvl="0" indent="0" algn="l" defTabSz="800100">
            <a:lnSpc>
              <a:spcPct val="100000"/>
            </a:lnSpc>
            <a:spcBef>
              <a:spcPct val="0"/>
            </a:spcBef>
            <a:spcAft>
              <a:spcPct val="35000"/>
            </a:spcAft>
            <a:buNone/>
          </a:pPr>
          <a:r>
            <a:rPr lang="en-US" sz="1800" b="1" kern="1200" dirty="0"/>
            <a:t>Scenario 3: </a:t>
          </a:r>
          <a:r>
            <a:rPr lang="en-US" sz="1800" kern="1200" dirty="0"/>
            <a:t>BFS and A* both found the shortest path (83), but BFS explored more cells. Greedy BFS found a longer path with very few explored cells.</a:t>
          </a:r>
        </a:p>
      </dsp:txBody>
      <dsp:txXfrm>
        <a:off x="1086575" y="3217222"/>
        <a:ext cx="4677247" cy="1298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345CE-15E5-4155-9B93-E364662295A9}">
      <dsp:nvSpPr>
        <dsp:cNvPr id="0" name=""/>
        <dsp:cNvSpPr/>
      </dsp:nvSpPr>
      <dsp:spPr>
        <a:xfrm>
          <a:off x="0" y="372105"/>
          <a:ext cx="6831866" cy="251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BFS is exhaustive and guarantees the shortest path but is computationally expensive in terms of explored nodes.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Greedy BFS is faster but sacrifices optimality, often leading to longer paths.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A* offers a balanced approach, finding the optimal path efficiently by exploring fewer nodes.</a:t>
          </a:r>
        </a:p>
      </dsp:txBody>
      <dsp:txXfrm>
        <a:off x="0" y="372105"/>
        <a:ext cx="6831866" cy="2513700"/>
      </dsp:txXfrm>
    </dsp:sp>
    <dsp:sp modelId="{F192AA1C-2BC7-4A85-83B1-4719E7615266}">
      <dsp:nvSpPr>
        <dsp:cNvPr id="0" name=""/>
        <dsp:cNvSpPr/>
      </dsp:nvSpPr>
      <dsp:spPr>
        <a:xfrm>
          <a:off x="341593" y="91665"/>
          <a:ext cx="4782306"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1. Conclusion</a:t>
          </a:r>
          <a:endParaRPr lang="en-US" sz="1900" kern="1200" dirty="0"/>
        </a:p>
      </dsp:txBody>
      <dsp:txXfrm>
        <a:off x="368973" y="119045"/>
        <a:ext cx="4727546" cy="506120"/>
      </dsp:txXfrm>
    </dsp:sp>
    <dsp:sp modelId="{7E63A72D-800D-4773-AC71-E81CCAB4EC17}">
      <dsp:nvSpPr>
        <dsp:cNvPr id="0" name=""/>
        <dsp:cNvSpPr/>
      </dsp:nvSpPr>
      <dsp:spPr>
        <a:xfrm>
          <a:off x="0" y="3268846"/>
          <a:ext cx="6831866" cy="3052349"/>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0229" tIns="395732" rIns="530229" bIns="135128" numCol="1" spcCol="1270" anchor="t" anchorCtr="0">
          <a:noAutofit/>
        </a:bodyPr>
        <a:lstStyle/>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Experiment with different heuristics for A*, like Manhattan and Euclidean, to see how they impact performance.</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a:t>Compare BFS, Greedy BFS, and A* with other algorithms like IDDFS (Iterative Deepening DFS) and Dijkstra's Algorithm in different scenarios.</a:t>
          </a:r>
        </a:p>
        <a:p>
          <a:pPr marL="171450" lvl="1" indent="-171450" algn="just" defTabSz="844550">
            <a:lnSpc>
              <a:spcPct val="90000"/>
            </a:lnSpc>
            <a:spcBef>
              <a:spcPct val="0"/>
            </a:spcBef>
            <a:spcAft>
              <a:spcPct val="15000"/>
            </a:spcAft>
            <a:buFont typeface="Wingdings" panose="05000000000000000000" pitchFamily="2" charset="2"/>
            <a:buChar char="Ø"/>
          </a:pPr>
          <a:r>
            <a:rPr lang="en-US" sz="1900" kern="1200" dirty="0"/>
            <a:t>Explore the impact of obstacles or non-uniform cost grids to add complexity and realism to search problems.</a:t>
          </a:r>
        </a:p>
      </dsp:txBody>
      <dsp:txXfrm>
        <a:off x="0" y="3268846"/>
        <a:ext cx="6831866" cy="3052349"/>
      </dsp:txXfrm>
    </dsp:sp>
    <dsp:sp modelId="{751460CE-DE43-4D95-8090-04ADCA4AABAD}">
      <dsp:nvSpPr>
        <dsp:cNvPr id="0" name=""/>
        <dsp:cNvSpPr/>
      </dsp:nvSpPr>
      <dsp:spPr>
        <a:xfrm>
          <a:off x="341593" y="2988406"/>
          <a:ext cx="4782306" cy="56088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760" tIns="0" rIns="180760" bIns="0" numCol="1" spcCol="1270" anchor="ctr" anchorCtr="0">
          <a:noAutofit/>
        </a:bodyPr>
        <a:lstStyle/>
        <a:p>
          <a:pPr marL="0" lvl="0" indent="0" algn="l" defTabSz="844550">
            <a:lnSpc>
              <a:spcPct val="90000"/>
            </a:lnSpc>
            <a:spcBef>
              <a:spcPct val="0"/>
            </a:spcBef>
            <a:spcAft>
              <a:spcPct val="35000"/>
            </a:spcAft>
            <a:buNone/>
          </a:pPr>
          <a:r>
            <a:rPr lang="en-US" sz="1900" b="1" kern="1200"/>
            <a:t>2. Future Work</a:t>
          </a:r>
          <a:endParaRPr lang="en-US" sz="1900" kern="1200" dirty="0"/>
        </a:p>
      </dsp:txBody>
      <dsp:txXfrm>
        <a:off x="368973" y="3015786"/>
        <a:ext cx="4727546" cy="506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4B93-8ADC-BE12-4F15-5DB24A5D9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EB1466-762B-DB55-6CD4-05DA39CA3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49D3D-0398-1C9D-E0C0-3D30C1548FD5}"/>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77D097DE-9971-2564-5156-DFF7B9A621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413C13-488D-F2C1-D05F-4DF811E7CE4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14060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A314-3A4F-C670-2670-95CE3E1862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4B46D9-7B4B-8E12-0C07-58BB0F3CC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3E9117-B9EA-D727-2989-B8C83983410D}"/>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FEF91E9C-C303-5DE7-AA8C-B2FF67A1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25C931-2C42-7320-9343-85642A6B819F}"/>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61537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354B-FDFD-83BA-BABF-5E47AD9890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BCA647-4C18-254C-6890-EB1652580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479CDE-F2EC-AF30-9928-A4CD47FA2FA8}"/>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EFEBE0F2-0B54-02CD-3601-1FB00B6B5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BB29F-FD19-AE84-AF38-CEEA270D35C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902316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B4E6-587B-6F88-8FA8-DCDA4022B83D}"/>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D90281-0FC3-629C-3CE5-B17C6DCC4B2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7F36C-52D3-3EB8-E46E-0DF1F8856EDB}"/>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CE6325A3-38D1-165D-4631-395B163CE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4017F-CB94-0FEC-8CBF-FF296DD73F2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29048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CE18-D047-29F2-513C-60080384AC1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538-0CDD-8C7D-85CF-55DFC1E5A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78C743-A817-1166-673F-81BF92DBC669}"/>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0E666611-370F-0271-000F-7E5D86DF7B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B15469-065F-9244-1C3B-69631D3104EA}"/>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72330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EC72-E9A5-0B95-E954-C452A0F9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03B991-7FEA-C956-F294-3D161EFD5D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076FAB-1329-ED0D-012D-33D880C1EDB4}"/>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45F0A753-22A0-2D12-A5C4-ADC9F591E3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08E6E-E03E-F615-D991-E23911C7445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81665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6191-02BA-3796-93C0-7D7B5B0303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6D6179-3B59-4998-0198-40C4336D3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721CC-EE63-784C-398E-02806AE8C8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525D9A-DB10-CB1D-2371-6114CFFC8E9E}"/>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6" name="Footer Placeholder 5">
            <a:extLst>
              <a:ext uri="{FF2B5EF4-FFF2-40B4-BE49-F238E27FC236}">
                <a16:creationId xmlns:a16="http://schemas.microsoft.com/office/drawing/2014/main" id="{1BE0DE4D-2355-C705-CF8C-15681E9358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E57D6-D5E9-FE06-52EF-6E3EBABEBC82}"/>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4094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9013-B12E-C996-7D6D-1CA189032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B1A6FB-9EB7-A255-BD0E-3D2A4D076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34687-F5D9-0503-0D44-3D993E9E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1F39FB-C738-9F40-226F-4D0FA21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E988BD-5ADC-F207-AB3B-E860EA196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EF193B-D282-35A9-2390-F474E3555F09}"/>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8" name="Footer Placeholder 7">
            <a:extLst>
              <a:ext uri="{FF2B5EF4-FFF2-40B4-BE49-F238E27FC236}">
                <a16:creationId xmlns:a16="http://schemas.microsoft.com/office/drawing/2014/main" id="{A8E67639-BE18-4796-2EBD-86CFC646B9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C245-16A6-5F74-2E7F-809704C0B20D}"/>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188176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F9A-7D54-1413-5A16-A977921623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135885-A506-D68D-0832-F4AA80C7B673}"/>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4" name="Footer Placeholder 3">
            <a:extLst>
              <a:ext uri="{FF2B5EF4-FFF2-40B4-BE49-F238E27FC236}">
                <a16:creationId xmlns:a16="http://schemas.microsoft.com/office/drawing/2014/main" id="{831EBFEA-DF79-0CB6-F4A5-5389118676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286985D-1C2D-8EEC-2D16-998ACD3C18DC}"/>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2986608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C4FCC-92E5-EC71-A799-8BF656A1E4D6}"/>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3" name="Footer Placeholder 2">
            <a:extLst>
              <a:ext uri="{FF2B5EF4-FFF2-40B4-BE49-F238E27FC236}">
                <a16:creationId xmlns:a16="http://schemas.microsoft.com/office/drawing/2014/main" id="{C406BE96-AEE8-A1C4-0FAB-D61699309B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F4825B-7CBE-4559-9DA6-AC13DF0C5001}"/>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427585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3D6-D825-C38B-AAA9-40912ADA8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236ED-177B-E7B1-86F8-E51989F20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9030563-70E7-FAC7-3AF0-D91E131AD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BC611-B792-F157-7894-6F6541E6F116}"/>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6" name="Footer Placeholder 5">
            <a:extLst>
              <a:ext uri="{FF2B5EF4-FFF2-40B4-BE49-F238E27FC236}">
                <a16:creationId xmlns:a16="http://schemas.microsoft.com/office/drawing/2014/main" id="{F74ECB5A-E99F-C5C8-BBA5-18D5058A54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53B682-1B58-CFEF-D2B4-EAA74BD14D64}"/>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99583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2C12-6D01-8EFB-D0E1-7CC5C2F83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B8F7949-C362-5E2B-1F33-49E7BCE4C4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41987-D606-FDDB-4E09-F829BBD0B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8B810D-8F02-899E-B414-3B07FC4C71E4}"/>
              </a:ext>
            </a:extLst>
          </p:cNvPr>
          <p:cNvSpPr>
            <a:spLocks noGrp="1"/>
          </p:cNvSpPr>
          <p:nvPr>
            <p:ph type="dt" sz="half" idx="10"/>
          </p:nvPr>
        </p:nvSpPr>
        <p:spPr/>
        <p:txBody>
          <a:bodyPr/>
          <a:lstStyle/>
          <a:p>
            <a:fld id="{6072C6BD-8F68-4967-9D4A-BB3FD3FFDF31}" type="datetimeFigureOut">
              <a:rPr lang="en-IN" smtClean="0"/>
              <a:t>30-12-2024</a:t>
            </a:fld>
            <a:endParaRPr lang="en-IN"/>
          </a:p>
        </p:txBody>
      </p:sp>
      <p:sp>
        <p:nvSpPr>
          <p:cNvPr id="6" name="Footer Placeholder 5">
            <a:extLst>
              <a:ext uri="{FF2B5EF4-FFF2-40B4-BE49-F238E27FC236}">
                <a16:creationId xmlns:a16="http://schemas.microsoft.com/office/drawing/2014/main" id="{6D835691-ADF2-4F8F-C1E5-798F171863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D0D973-CEFB-6C25-8996-45FAC3B08FE6}"/>
              </a:ext>
            </a:extLst>
          </p:cNvPr>
          <p:cNvSpPr>
            <a:spLocks noGrp="1"/>
          </p:cNvSpPr>
          <p:nvPr>
            <p:ph type="sldNum" sz="quarter" idx="12"/>
          </p:nvPr>
        </p:nvSpPr>
        <p:spPr/>
        <p:txBody>
          <a:bodyPr/>
          <a:lstStyle/>
          <a:p>
            <a:fld id="{99F8BE96-4355-47AF-9D42-2F04964782DF}" type="slidenum">
              <a:rPr lang="en-IN" smtClean="0"/>
              <a:t>‹#›</a:t>
            </a:fld>
            <a:endParaRPr lang="en-IN"/>
          </a:p>
        </p:txBody>
      </p:sp>
    </p:spTree>
    <p:extLst>
      <p:ext uri="{BB962C8B-B14F-4D97-AF65-F5344CB8AC3E}">
        <p14:creationId xmlns:p14="http://schemas.microsoft.com/office/powerpoint/2010/main" val="358702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6BD162-3D5C-DFED-A25B-C715A07D10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FDAD17-D93C-3F11-2239-D8DCBF635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220EF-B5A3-C1B8-E060-58195F20E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72C6BD-8F68-4967-9D4A-BB3FD3FFDF31}" type="datetimeFigureOut">
              <a:rPr lang="en-IN" smtClean="0"/>
              <a:t>30-12-2024</a:t>
            </a:fld>
            <a:endParaRPr lang="en-IN"/>
          </a:p>
        </p:txBody>
      </p:sp>
      <p:sp>
        <p:nvSpPr>
          <p:cNvPr id="5" name="Footer Placeholder 4">
            <a:extLst>
              <a:ext uri="{FF2B5EF4-FFF2-40B4-BE49-F238E27FC236}">
                <a16:creationId xmlns:a16="http://schemas.microsoft.com/office/drawing/2014/main" id="{BDE4AAEF-B8D6-10FB-E79A-B923FB9DF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3809D6F-8FFC-1871-1F73-18E8138D7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8BE96-4355-47AF-9D42-2F04964782DF}" type="slidenum">
              <a:rPr lang="en-IN" smtClean="0"/>
              <a:t>‹#›</a:t>
            </a:fld>
            <a:endParaRPr lang="en-IN"/>
          </a:p>
        </p:txBody>
      </p:sp>
    </p:spTree>
    <p:extLst>
      <p:ext uri="{BB962C8B-B14F-4D97-AF65-F5344CB8AC3E}">
        <p14:creationId xmlns:p14="http://schemas.microsoft.com/office/powerpoint/2010/main" val="213210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lementmihailescu.github.io/Pathfinding-Visualizer/"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81499-6FC3-00CB-1E90-BF0E96448A69}"/>
              </a:ext>
            </a:extLst>
          </p:cNvPr>
          <p:cNvSpPr>
            <a:spLocks noGrp="1"/>
          </p:cNvSpPr>
          <p:nvPr>
            <p:ph type="ctrTitle"/>
          </p:nvPr>
        </p:nvSpPr>
        <p:spPr>
          <a:xfrm>
            <a:off x="4765597" y="1364080"/>
            <a:ext cx="6917440" cy="1537719"/>
          </a:xfrm>
        </p:spPr>
        <p:txBody>
          <a:bodyPr vert="horz" lIns="91440" tIns="45720" rIns="91440" bIns="45720" rtlCol="0" anchor="ctr">
            <a:normAutofit/>
          </a:bodyPr>
          <a:lstStyle/>
          <a:p>
            <a:r>
              <a:rPr lang="en-US" sz="4400" b="1" kern="1200" dirty="0">
                <a:solidFill>
                  <a:schemeClr val="accent1"/>
                </a:solidFill>
                <a:latin typeface="+mj-lt"/>
                <a:ea typeface="+mj-ea"/>
                <a:cs typeface="+mj-cs"/>
              </a:rPr>
              <a:t>BFS, A* and </a:t>
            </a:r>
            <a:r>
              <a:rPr lang="en-US" sz="4400" b="1" kern="1200" dirty="0" err="1">
                <a:solidFill>
                  <a:schemeClr val="accent1"/>
                </a:solidFill>
                <a:latin typeface="+mj-lt"/>
                <a:ea typeface="+mj-ea"/>
                <a:cs typeface="+mj-cs"/>
              </a:rPr>
              <a:t>Greedy_BFS</a:t>
            </a:r>
            <a:r>
              <a:rPr lang="en-US" sz="4400" b="1" kern="1200" dirty="0">
                <a:solidFill>
                  <a:schemeClr val="accent1"/>
                </a:solidFill>
                <a:latin typeface="+mj-lt"/>
                <a:ea typeface="+mj-ea"/>
                <a:cs typeface="+mj-cs"/>
              </a:rPr>
              <a:t> for Solving Maze</a:t>
            </a:r>
          </a:p>
        </p:txBody>
      </p:sp>
      <p:cxnSp>
        <p:nvCxnSpPr>
          <p:cNvPr id="51" name="Straight Connector 5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FEA8613-2654-7BBD-9B0D-782FADA0CB4B}"/>
              </a:ext>
            </a:extLst>
          </p:cNvPr>
          <p:cNvSpPr>
            <a:spLocks noGrp="1"/>
          </p:cNvSpPr>
          <p:nvPr>
            <p:ph type="subTitle" idx="1"/>
          </p:nvPr>
        </p:nvSpPr>
        <p:spPr>
          <a:xfrm>
            <a:off x="321565" y="3258275"/>
            <a:ext cx="4001576" cy="2857230"/>
          </a:xfrm>
        </p:spPr>
        <p:txBody>
          <a:bodyPr vert="horz" lIns="91440" tIns="45720" rIns="91440" bIns="45720" rtlCol="0" anchor="b">
            <a:normAutofit/>
          </a:bodyPr>
          <a:lstStyle/>
          <a:p>
            <a:r>
              <a:rPr lang="en-US" sz="4800" u="sng" dirty="0"/>
              <a:t>Comparative Study on Maze Solving</a:t>
            </a:r>
          </a:p>
        </p:txBody>
      </p:sp>
      <p:sp>
        <p:nvSpPr>
          <p:cNvPr id="4" name="TextBox 3">
            <a:extLst>
              <a:ext uri="{FF2B5EF4-FFF2-40B4-BE49-F238E27FC236}">
                <a16:creationId xmlns:a16="http://schemas.microsoft.com/office/drawing/2014/main" id="{37B98E52-4E64-398E-F230-363CF2BB6BC9}"/>
              </a:ext>
            </a:extLst>
          </p:cNvPr>
          <p:cNvSpPr txBox="1"/>
          <p:nvPr/>
        </p:nvSpPr>
        <p:spPr>
          <a:xfrm>
            <a:off x="7584497" y="4577786"/>
            <a:ext cx="4341589" cy="1537719"/>
          </a:xfrm>
          <a:prstGeom prst="rect">
            <a:avLst/>
          </a:prstGeom>
        </p:spPr>
        <p:txBody>
          <a:bodyPr vert="horz" lIns="91440" tIns="45720" rIns="91440" bIns="45720" rtlCol="0">
            <a:normAutofit/>
          </a:bodyPr>
          <a:lstStyle/>
          <a:p>
            <a:pPr>
              <a:lnSpc>
                <a:spcPct val="90000"/>
              </a:lnSpc>
              <a:spcAft>
                <a:spcPts val="600"/>
              </a:spcAft>
            </a:pPr>
            <a:r>
              <a:rPr lang="en-US" sz="2000" dirty="0"/>
              <a:t>Krishna Gopal Sharma</a:t>
            </a:r>
          </a:p>
          <a:p>
            <a:pPr>
              <a:lnSpc>
                <a:spcPct val="90000"/>
              </a:lnSpc>
              <a:spcAft>
                <a:spcPts val="600"/>
              </a:spcAft>
            </a:pPr>
            <a:r>
              <a:rPr lang="en-US" sz="2000" dirty="0"/>
              <a:t>S3454618</a:t>
            </a:r>
          </a:p>
          <a:p>
            <a:pPr>
              <a:lnSpc>
                <a:spcPct val="90000"/>
              </a:lnSpc>
              <a:spcAft>
                <a:spcPts val="600"/>
              </a:spcAft>
            </a:pPr>
            <a:r>
              <a:rPr lang="en-US" sz="2000" dirty="0"/>
              <a:t>Artificial Intelligence Foundations</a:t>
            </a:r>
          </a:p>
          <a:p>
            <a:pPr>
              <a:lnSpc>
                <a:spcPct val="90000"/>
              </a:lnSpc>
              <a:spcAft>
                <a:spcPts val="600"/>
              </a:spcAft>
            </a:pPr>
            <a:r>
              <a:rPr lang="en-US" sz="2000" dirty="0"/>
              <a:t>CIS4049</a:t>
            </a:r>
          </a:p>
        </p:txBody>
      </p:sp>
      <p:sp>
        <p:nvSpPr>
          <p:cNvPr id="6" name="TextBox 5">
            <a:extLst>
              <a:ext uri="{FF2B5EF4-FFF2-40B4-BE49-F238E27FC236}">
                <a16:creationId xmlns:a16="http://schemas.microsoft.com/office/drawing/2014/main" id="{412B89BB-8C0A-CDB2-40C1-4BB45C67C833}"/>
              </a:ext>
            </a:extLst>
          </p:cNvPr>
          <p:cNvSpPr txBox="1"/>
          <p:nvPr/>
        </p:nvSpPr>
        <p:spPr>
          <a:xfrm>
            <a:off x="539689" y="1148720"/>
            <a:ext cx="3738395" cy="1754326"/>
          </a:xfrm>
          <a:prstGeom prst="rect">
            <a:avLst/>
          </a:prstGeom>
          <a:noFill/>
        </p:spPr>
        <p:txBody>
          <a:bodyPr wrap="square">
            <a:spAutoFit/>
          </a:bodyPr>
          <a:lstStyle/>
          <a:p>
            <a:pPr algn="ctr"/>
            <a:r>
              <a:rPr lang="en-US" sz="5400" b="1" kern="1200" dirty="0">
                <a:latin typeface="+mj-lt"/>
                <a:ea typeface="+mj-ea"/>
                <a:cs typeface="+mj-cs"/>
              </a:rPr>
              <a:t>Path-finding Algorithms</a:t>
            </a:r>
            <a:endParaRPr lang="en-IN" sz="5400" dirty="0"/>
          </a:p>
        </p:txBody>
      </p:sp>
    </p:spTree>
    <p:extLst>
      <p:ext uri="{BB962C8B-B14F-4D97-AF65-F5344CB8AC3E}">
        <p14:creationId xmlns:p14="http://schemas.microsoft.com/office/powerpoint/2010/main" val="199620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B73AB-BAB6-CCE3-84FA-B46490DB1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C965-78B1-2258-7DBF-3B64AD8B0539}"/>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A* Search Algorithm Explanation</a:t>
            </a:r>
          </a:p>
        </p:txBody>
      </p:sp>
      <p:pic>
        <p:nvPicPr>
          <p:cNvPr id="10" name="Picture 9" descr="A screen shot of a computer program&#10;&#10;Description automatically generated">
            <a:extLst>
              <a:ext uri="{FF2B5EF4-FFF2-40B4-BE49-F238E27FC236}">
                <a16:creationId xmlns:a16="http://schemas.microsoft.com/office/drawing/2014/main" id="{0B2ACE42-3997-971A-0881-71B973C90987}"/>
              </a:ext>
            </a:extLst>
          </p:cNvPr>
          <p:cNvPicPr>
            <a:picLocks noChangeAspect="1"/>
          </p:cNvPicPr>
          <p:nvPr/>
        </p:nvPicPr>
        <p:blipFill>
          <a:blip r:embed="rId2"/>
          <a:stretch>
            <a:fillRect/>
          </a:stretch>
        </p:blipFill>
        <p:spPr>
          <a:xfrm>
            <a:off x="5969376" y="896625"/>
            <a:ext cx="6103538" cy="1256258"/>
          </a:xfrm>
          <a:prstGeom prst="rect">
            <a:avLst/>
          </a:prstGeom>
        </p:spPr>
      </p:pic>
      <p:sp>
        <p:nvSpPr>
          <p:cNvPr id="12" name="TextBox 11">
            <a:extLst>
              <a:ext uri="{FF2B5EF4-FFF2-40B4-BE49-F238E27FC236}">
                <a16:creationId xmlns:a16="http://schemas.microsoft.com/office/drawing/2014/main" id="{2407905A-5370-DA51-3180-B102B5A5EEEB}"/>
              </a:ext>
            </a:extLst>
          </p:cNvPr>
          <p:cNvSpPr txBox="1"/>
          <p:nvPr/>
        </p:nvSpPr>
        <p:spPr>
          <a:xfrm>
            <a:off x="119085" y="4300030"/>
            <a:ext cx="11883861" cy="2000548"/>
          </a:xfrm>
          <a:prstGeom prst="rect">
            <a:avLst/>
          </a:prstGeom>
          <a:noFill/>
        </p:spPr>
        <p:txBody>
          <a:bodyPr wrap="square">
            <a:spAutoFit/>
          </a:bodyPr>
          <a:lstStyle/>
          <a:p>
            <a:pPr algn="just"/>
            <a:r>
              <a:rPr lang="en-US" sz="2800" b="1" dirty="0"/>
              <a:t>How adding (</a:t>
            </a:r>
            <a:r>
              <a:rPr lang="en-US" sz="2800" b="1" dirty="0" err="1"/>
              <a:t>gn</a:t>
            </a:r>
            <a:r>
              <a:rPr lang="en-US" sz="2800" b="1" dirty="0"/>
              <a:t>) and (</a:t>
            </a:r>
            <a:r>
              <a:rPr lang="en-US" sz="2800" b="1" dirty="0" err="1"/>
              <a:t>hn</a:t>
            </a:r>
            <a:r>
              <a:rPr lang="en-US" sz="2800" b="1" dirty="0"/>
              <a:t>) make the A* more optimal algorithm?</a:t>
            </a:r>
          </a:p>
          <a:p>
            <a:pPr lvl="1" algn="just"/>
            <a:r>
              <a:rPr lang="en-US" sz="2400" dirty="0"/>
              <a:t>Well, (</a:t>
            </a:r>
            <a:r>
              <a:rPr lang="en-US" sz="2400" dirty="0" err="1"/>
              <a:t>hn</a:t>
            </a:r>
            <a:r>
              <a:rPr lang="en-US" sz="2400" dirty="0"/>
              <a:t>) means how far the agent is from the goal, and (</a:t>
            </a:r>
            <a:r>
              <a:rPr lang="en-US" sz="2400" dirty="0" err="1"/>
              <a:t>gn</a:t>
            </a:r>
            <a:r>
              <a:rPr lang="en-US" sz="2400" dirty="0"/>
              <a:t>) means how means we had come from start, this cause a balance between fast and cost. In statistic it is known as an </a:t>
            </a:r>
            <a:r>
              <a:rPr lang="en-US" sz="2400" b="1" dirty="0"/>
              <a:t>equilibrium, </a:t>
            </a:r>
            <a:r>
              <a:rPr lang="en-US" sz="2400" dirty="0"/>
              <a:t>where the step are calculating along with the cost of each step to reach the goal. That’s make the A* the optimal algorithm.</a:t>
            </a:r>
          </a:p>
        </p:txBody>
      </p:sp>
      <p:graphicFrame>
        <p:nvGraphicFramePr>
          <p:cNvPr id="14" name="TextBox 5">
            <a:extLst>
              <a:ext uri="{FF2B5EF4-FFF2-40B4-BE49-F238E27FC236}">
                <a16:creationId xmlns:a16="http://schemas.microsoft.com/office/drawing/2014/main" id="{F3899403-7AE9-4222-BEEC-D93C52F2C844}"/>
              </a:ext>
            </a:extLst>
          </p:cNvPr>
          <p:cNvGraphicFramePr/>
          <p:nvPr>
            <p:extLst>
              <p:ext uri="{D42A27DB-BD31-4B8C-83A1-F6EECF244321}">
                <p14:modId xmlns:p14="http://schemas.microsoft.com/office/powerpoint/2010/main" val="2991153249"/>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2B8E16F9-CD1B-670B-AE9A-FA36C55B1948}"/>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C5CF6AA-8657-3428-B102-66E0DDC1421F}"/>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E840975-7A15-4B37-3CD7-2FC6C9C4448B}"/>
              </a:ext>
            </a:extLst>
          </p:cNvPr>
          <p:cNvPicPr>
            <a:picLocks noChangeAspect="1"/>
          </p:cNvPicPr>
          <p:nvPr/>
        </p:nvPicPr>
        <p:blipFill>
          <a:blip r:embed="rId8"/>
          <a:srcRect l="2117" r="6188"/>
          <a:stretch/>
        </p:blipFill>
        <p:spPr>
          <a:xfrm>
            <a:off x="119086" y="887943"/>
            <a:ext cx="5793216" cy="1268760"/>
          </a:xfrm>
          <a:prstGeom prst="rect">
            <a:avLst/>
          </a:prstGeom>
        </p:spPr>
      </p:pic>
    </p:spTree>
    <p:extLst>
      <p:ext uri="{BB962C8B-B14F-4D97-AF65-F5344CB8AC3E}">
        <p14:creationId xmlns:p14="http://schemas.microsoft.com/office/powerpoint/2010/main" val="322277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8349C-CF6C-1ACF-AD84-B2943D52B892}"/>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A522B666-E0A4-DD98-23EB-48F72F2172F1}"/>
              </a:ext>
            </a:extLst>
          </p:cNvPr>
          <p:cNvSpPr>
            <a:spLocks noGrp="1"/>
          </p:cNvSpPr>
          <p:nvPr>
            <p:ph type="title"/>
          </p:nvPr>
        </p:nvSpPr>
        <p:spPr>
          <a:xfrm>
            <a:off x="107645" y="239824"/>
            <a:ext cx="3855720" cy="477806"/>
          </a:xfrm>
        </p:spPr>
        <p:txBody>
          <a:bodyPr vert="horz" lIns="91440" tIns="45720" rIns="91440" bIns="45720" rtlCol="0" anchor="ctr">
            <a:normAutofit fontScale="90000"/>
          </a:bodyPr>
          <a:lstStyle/>
          <a:p>
            <a:r>
              <a:rPr lang="en-US" sz="3600" kern="1200" dirty="0">
                <a:solidFill>
                  <a:schemeClr val="tx2"/>
                </a:solidFill>
                <a:latin typeface="+mj-lt"/>
                <a:ea typeface="+mj-ea"/>
                <a:cs typeface="+mj-cs"/>
              </a:rPr>
              <a:t>Result and Discussion</a:t>
            </a:r>
          </a:p>
        </p:txBody>
      </p:sp>
      <p:graphicFrame>
        <p:nvGraphicFramePr>
          <p:cNvPr id="39" name="Table 38">
            <a:extLst>
              <a:ext uri="{FF2B5EF4-FFF2-40B4-BE49-F238E27FC236}">
                <a16:creationId xmlns:a16="http://schemas.microsoft.com/office/drawing/2014/main" id="{5D0698C4-4BB9-CF50-3EEB-71E178A969BF}"/>
              </a:ext>
            </a:extLst>
          </p:cNvPr>
          <p:cNvGraphicFramePr>
            <a:graphicFrameLocks noGrp="1"/>
          </p:cNvGraphicFramePr>
          <p:nvPr>
            <p:extLst>
              <p:ext uri="{D42A27DB-BD31-4B8C-83A1-F6EECF244321}">
                <p14:modId xmlns:p14="http://schemas.microsoft.com/office/powerpoint/2010/main" val="2382655189"/>
              </p:ext>
            </p:extLst>
          </p:nvPr>
        </p:nvGraphicFramePr>
        <p:xfrm>
          <a:off x="193486" y="2138167"/>
          <a:ext cx="5660021" cy="4137505"/>
        </p:xfrm>
        <a:graphic>
          <a:graphicData uri="http://schemas.openxmlformats.org/drawingml/2006/table">
            <a:tbl>
              <a:tblPr>
                <a:tableStyleId>{5C22544A-7EE6-4342-B048-85BDC9FD1C3A}</a:tableStyleId>
              </a:tblPr>
              <a:tblGrid>
                <a:gridCol w="864516">
                  <a:extLst>
                    <a:ext uri="{9D8B030D-6E8A-4147-A177-3AD203B41FA5}">
                      <a16:colId xmlns:a16="http://schemas.microsoft.com/office/drawing/2014/main" val="2813631332"/>
                    </a:ext>
                  </a:extLst>
                </a:gridCol>
                <a:gridCol w="1324308">
                  <a:extLst>
                    <a:ext uri="{9D8B030D-6E8A-4147-A177-3AD203B41FA5}">
                      <a16:colId xmlns:a16="http://schemas.microsoft.com/office/drawing/2014/main" val="1955144151"/>
                    </a:ext>
                  </a:extLst>
                </a:gridCol>
                <a:gridCol w="1392804">
                  <a:extLst>
                    <a:ext uri="{9D8B030D-6E8A-4147-A177-3AD203B41FA5}">
                      <a16:colId xmlns:a16="http://schemas.microsoft.com/office/drawing/2014/main" val="2785787045"/>
                    </a:ext>
                  </a:extLst>
                </a:gridCol>
                <a:gridCol w="799151">
                  <a:extLst>
                    <a:ext uri="{9D8B030D-6E8A-4147-A177-3AD203B41FA5}">
                      <a16:colId xmlns:a16="http://schemas.microsoft.com/office/drawing/2014/main" val="1906752738"/>
                    </a:ext>
                  </a:extLst>
                </a:gridCol>
                <a:gridCol w="1279242">
                  <a:extLst>
                    <a:ext uri="{9D8B030D-6E8A-4147-A177-3AD203B41FA5}">
                      <a16:colId xmlns:a16="http://schemas.microsoft.com/office/drawing/2014/main" val="769808676"/>
                    </a:ext>
                  </a:extLst>
                </a:gridCol>
              </a:tblGrid>
              <a:tr h="744424">
                <a:tc>
                  <a:txBody>
                    <a:bodyPr/>
                    <a:lstStyle/>
                    <a:p>
                      <a:pPr algn="l" fontAlgn="ctr"/>
                      <a:r>
                        <a:rPr lang="en-IN" sz="1600" b="1" u="none" strike="noStrike" dirty="0">
                          <a:effectLst/>
                        </a:rPr>
                        <a:t>Scenario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Algorithms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Goal Position (cell No)</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dirty="0">
                          <a:effectLst/>
                        </a:rPr>
                        <a:t>Path Length</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b="1" u="none" strike="noStrike" kern="1200" dirty="0">
                          <a:solidFill>
                            <a:schemeClr val="dk1"/>
                          </a:solidFill>
                          <a:effectLst/>
                          <a:latin typeface="+mn-lt"/>
                          <a:ea typeface="+mn-ea"/>
                          <a:cs typeface="+mn-cs"/>
                        </a:rPr>
                        <a:t>Exploration</a:t>
                      </a:r>
                      <a:r>
                        <a:rPr lang="en-IN" sz="1400" b="1" u="none" strike="noStrike" dirty="0">
                          <a:effectLst/>
                        </a:rPr>
                        <a:t> </a:t>
                      </a:r>
                      <a:r>
                        <a:rPr lang="en-IN" sz="1600" b="1" u="none" strike="noStrike" dirty="0">
                          <a:effectLst/>
                        </a:rPr>
                        <a:t>Length</a:t>
                      </a:r>
                      <a:endParaRPr lang="en-IN" sz="1400" b="1"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653449069"/>
                  </a:ext>
                </a:extLst>
              </a:tr>
              <a:tr h="377009">
                <a:tc rowSpan="3">
                  <a:txBody>
                    <a:bodyPr/>
                    <a:lstStyle/>
                    <a:p>
                      <a:pPr algn="ctr" fontAlgn="ctr"/>
                      <a:r>
                        <a:rPr lang="en-IN" sz="1600" b="1" u="none" strike="noStrike" dirty="0">
                          <a:effectLst/>
                        </a:rPr>
                        <a:t>1</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5991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86263978"/>
                  </a:ext>
                </a:extLst>
              </a:tr>
              <a:tr h="377009">
                <a:tc vMerge="1">
                  <a:txBody>
                    <a:bodyPr/>
                    <a:lstStyle/>
                    <a:p>
                      <a:endParaRPr lang="en-IN"/>
                    </a:p>
                  </a:txBody>
                  <a:tcPr/>
                </a:tc>
                <a:tc>
                  <a:txBody>
                    <a:bodyPr/>
                    <a:lstStyle/>
                    <a:p>
                      <a:pPr algn="ctr" fontAlgn="ctr"/>
                      <a:r>
                        <a:rPr lang="en-IN" sz="1600" u="none" strike="noStrike" dirty="0" err="1">
                          <a:effectLst/>
                        </a:rPr>
                        <a:t>Greedy_BFS</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(1, 1)</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401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80255664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189</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4264</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4198702046"/>
                  </a:ext>
                </a:extLst>
              </a:tr>
              <a:tr h="377009">
                <a:tc rowSpan="3">
                  <a:txBody>
                    <a:bodyPr/>
                    <a:lstStyle/>
                    <a:p>
                      <a:pPr algn="ctr" fontAlgn="ctr"/>
                      <a:r>
                        <a:rPr lang="en-IN" sz="1600" b="1" u="none" strike="noStrike">
                          <a:effectLst/>
                        </a:rPr>
                        <a:t>2</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(49, 2)</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174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5707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97314508"/>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204</a:t>
                      </a:r>
                      <a:endParaRPr lang="en-IN" sz="1600" b="0"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331</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958403036"/>
                  </a:ext>
                </a:extLst>
              </a:tr>
              <a:tr h="377009">
                <a:tc vMerge="1">
                  <a:txBody>
                    <a:bodyPr/>
                    <a:lstStyle/>
                    <a:p>
                      <a:endParaRPr lang="en-IN"/>
                    </a:p>
                  </a:txBody>
                  <a:tcPr/>
                </a:tc>
                <a:tc>
                  <a:txBody>
                    <a:bodyPr/>
                    <a:lstStyle/>
                    <a:p>
                      <a:pPr algn="ctr" fontAlgn="ctr"/>
                      <a:r>
                        <a:rPr lang="en-IN" sz="1600" u="none" strike="noStrike" dirty="0">
                          <a:effectLst/>
                        </a:rPr>
                        <a:t>A*</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(49, 2)</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174</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2358</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491726537"/>
                  </a:ext>
                </a:extLst>
              </a:tr>
              <a:tr h="377009">
                <a:tc rowSpan="3">
                  <a:txBody>
                    <a:bodyPr/>
                    <a:lstStyle/>
                    <a:p>
                      <a:pPr algn="ctr" fontAlgn="ctr"/>
                      <a:r>
                        <a:rPr lang="en-IN" sz="1600" b="1" u="none" strike="noStrike" dirty="0">
                          <a:effectLst/>
                        </a:rPr>
                        <a:t>3</a:t>
                      </a:r>
                      <a:endParaRPr lang="en-IN" sz="1600" b="1" i="0" u="none" strike="noStrike" dirty="0">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83</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2253</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085299431"/>
                  </a:ext>
                </a:extLst>
              </a:tr>
              <a:tr h="377009">
                <a:tc vMerge="1">
                  <a:txBody>
                    <a:bodyPr/>
                    <a:lstStyle/>
                    <a:p>
                      <a:endParaRPr lang="en-IN"/>
                    </a:p>
                  </a:txBody>
                  <a:tcPr/>
                </a:tc>
                <a:tc>
                  <a:txBody>
                    <a:bodyPr/>
                    <a:lstStyle/>
                    <a:p>
                      <a:pPr algn="ctr" fontAlgn="ctr"/>
                      <a:r>
                        <a:rPr lang="en-IN" sz="1600" u="none" strike="noStrike">
                          <a:effectLst/>
                        </a:rPr>
                        <a:t>Greedy_BFS</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101</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152</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46335351"/>
                  </a:ext>
                </a:extLst>
              </a:tr>
              <a:tr h="377009">
                <a:tc vMerge="1">
                  <a:txBody>
                    <a:bodyPr/>
                    <a:lstStyle/>
                    <a:p>
                      <a:endParaRPr lang="en-IN"/>
                    </a:p>
                  </a:txBody>
                  <a:tcPr/>
                </a:tc>
                <a:tc>
                  <a:txBody>
                    <a:bodyPr/>
                    <a:lstStyle/>
                    <a:p>
                      <a:pPr algn="ctr" fontAlgn="ctr"/>
                      <a:r>
                        <a:rPr lang="en-IN" sz="1600" u="none" strike="noStrike">
                          <a:effectLst/>
                        </a:rPr>
                        <a:t>A*</a:t>
                      </a:r>
                      <a:endParaRPr lang="en-IN" sz="1600" b="1"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(1, 119)</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a:effectLst/>
                        </a:rPr>
                        <a:t>83</a:t>
                      </a:r>
                      <a:endParaRPr lang="en-IN" sz="16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ctr"/>
                      <a:r>
                        <a:rPr lang="en-IN" sz="1600" u="none" strike="noStrike" dirty="0">
                          <a:effectLst/>
                        </a:rPr>
                        <a:t>657</a:t>
                      </a:r>
                      <a:endParaRPr lang="en-IN" sz="16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555139491"/>
                  </a:ext>
                </a:extLst>
              </a:tr>
            </a:tbl>
          </a:graphicData>
        </a:graphic>
      </p:graphicFrame>
      <p:sp>
        <p:nvSpPr>
          <p:cNvPr id="41" name="TextBox 40">
            <a:extLst>
              <a:ext uri="{FF2B5EF4-FFF2-40B4-BE49-F238E27FC236}">
                <a16:creationId xmlns:a16="http://schemas.microsoft.com/office/drawing/2014/main" id="{C55B6E75-7A0F-9D38-505A-A3D2BE182514}"/>
              </a:ext>
            </a:extLst>
          </p:cNvPr>
          <p:cNvSpPr txBox="1"/>
          <p:nvPr/>
        </p:nvSpPr>
        <p:spPr>
          <a:xfrm>
            <a:off x="107645" y="717630"/>
            <a:ext cx="11169569" cy="1015663"/>
          </a:xfrm>
          <a:prstGeom prst="rect">
            <a:avLst/>
          </a:prstGeom>
          <a:noFill/>
        </p:spPr>
        <p:txBody>
          <a:bodyPr wrap="square">
            <a:spAutoFit/>
          </a:bodyPr>
          <a:lstStyle/>
          <a:p>
            <a:pPr algn="just"/>
            <a:r>
              <a:rPr lang="en-US" sz="2000" dirty="0"/>
              <a:t>In all three scenarios, A* has given the shortest path and explores fewer cells compared to BFS. BFS finds the shortest path but explores many more cells. Greedy BFS explores the least cells but often gives a longer path.</a:t>
            </a:r>
          </a:p>
        </p:txBody>
      </p:sp>
      <p:graphicFrame>
        <p:nvGraphicFramePr>
          <p:cNvPr id="45" name="TextBox 18">
            <a:extLst>
              <a:ext uri="{FF2B5EF4-FFF2-40B4-BE49-F238E27FC236}">
                <a16:creationId xmlns:a16="http://schemas.microsoft.com/office/drawing/2014/main" id="{CE6DB517-26BB-9786-316B-E9E6633C10C1}"/>
              </a:ext>
            </a:extLst>
          </p:cNvPr>
          <p:cNvGraphicFramePr/>
          <p:nvPr>
            <p:extLst>
              <p:ext uri="{D42A27DB-BD31-4B8C-83A1-F6EECF244321}">
                <p14:modId xmlns:p14="http://schemas.microsoft.com/office/powerpoint/2010/main" val="3816067189"/>
              </p:ext>
            </p:extLst>
          </p:nvPr>
        </p:nvGraphicFramePr>
        <p:xfrm>
          <a:off x="6175092" y="2138167"/>
          <a:ext cx="582342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9" name="Straight Connector 48">
            <a:extLst>
              <a:ext uri="{FF2B5EF4-FFF2-40B4-BE49-F238E27FC236}">
                <a16:creationId xmlns:a16="http://schemas.microsoft.com/office/drawing/2014/main" id="{0333AA63-5790-CB0B-0985-0C196FEF3D88}"/>
              </a:ext>
            </a:extLst>
          </p:cNvPr>
          <p:cNvCxnSpPr>
            <a:cxnSpLocks/>
          </p:cNvCxnSpPr>
          <p:nvPr/>
        </p:nvCxnSpPr>
        <p:spPr>
          <a:xfrm>
            <a:off x="107645" y="1944547"/>
            <a:ext cx="11890869" cy="0"/>
          </a:xfrm>
          <a:prstGeom prst="line">
            <a:avLst/>
          </a:prstGeom>
          <a:ln w="762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562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A78A8-EBEE-BD4A-BC86-6CDD5E000A4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D5C4330-C44A-435E-8E7B-CF183E4CB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6B9FAF4-4B18-4D7E-AF38-5EDDA8A6A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7BDA10-40A3-1A95-E6FA-B5C8AC7DB6E8}"/>
              </a:ext>
            </a:extLst>
          </p:cNvPr>
          <p:cNvSpPr txBox="1"/>
          <p:nvPr/>
        </p:nvSpPr>
        <p:spPr>
          <a:xfrm>
            <a:off x="6613613" y="4178166"/>
            <a:ext cx="5060773" cy="498006"/>
          </a:xfrm>
          <a:prstGeom prst="rect">
            <a:avLst/>
          </a:prstGeom>
        </p:spPr>
        <p:txBody>
          <a:bodyPr vert="horz" lIns="91440" tIns="45720" rIns="91440" bIns="45720" rtlCol="0" anchor="ctr">
            <a:normAutofit/>
          </a:bodyPr>
          <a:lstStyle/>
          <a:p>
            <a:pPr marR="0">
              <a:lnSpc>
                <a:spcPct val="90000"/>
              </a:lnSpc>
              <a:spcAft>
                <a:spcPts val="800"/>
              </a:spcAft>
            </a:pPr>
            <a:r>
              <a:rPr lang="en-US" sz="2000" dirty="0">
                <a:solidFill>
                  <a:srgbClr val="595959"/>
                </a:solidFill>
                <a:effectLst/>
              </a:rPr>
              <a:t>Path Length Comparison with all 3 Scenarios</a:t>
            </a:r>
          </a:p>
        </p:txBody>
      </p:sp>
      <p:sp>
        <p:nvSpPr>
          <p:cNvPr id="20" name="TextBox 19">
            <a:extLst>
              <a:ext uri="{FF2B5EF4-FFF2-40B4-BE49-F238E27FC236}">
                <a16:creationId xmlns:a16="http://schemas.microsoft.com/office/drawing/2014/main" id="{BDC6D0BC-09EE-F912-579D-9D900F8EFAA0}"/>
              </a:ext>
            </a:extLst>
          </p:cNvPr>
          <p:cNvSpPr txBox="1"/>
          <p:nvPr/>
        </p:nvSpPr>
        <p:spPr>
          <a:xfrm>
            <a:off x="514406" y="4178166"/>
            <a:ext cx="5063980" cy="376065"/>
          </a:xfrm>
          <a:prstGeom prst="rect">
            <a:avLst/>
          </a:prstGeom>
          <a:noFill/>
        </p:spPr>
        <p:txBody>
          <a:bodyPr wrap="square">
            <a:spAutoFit/>
          </a:bodyPr>
          <a:lstStyle/>
          <a:p>
            <a:pPr algn="ctr">
              <a:spcAft>
                <a:spcPts val="600"/>
              </a:spcAft>
            </a:pPr>
            <a:r>
              <a:rPr lang="en-IN" dirty="0">
                <a:effectLst/>
                <a:latin typeface="Arial" panose="020B0604020202020204" pitchFamily="34" charset="0"/>
                <a:ea typeface="Aptos" panose="020B0004020202020204" pitchFamily="34" charset="0"/>
              </a:rPr>
              <a:t>Search Length Comparison with all 3 Scenarios</a:t>
            </a:r>
            <a:endParaRPr lang="en-IN" dirty="0"/>
          </a:p>
        </p:txBody>
      </p:sp>
      <p:pic>
        <p:nvPicPr>
          <p:cNvPr id="26" name="Picture 25" descr="A graph of different colored bars&#10;&#10;Description automatically generated">
            <a:extLst>
              <a:ext uri="{FF2B5EF4-FFF2-40B4-BE49-F238E27FC236}">
                <a16:creationId xmlns:a16="http://schemas.microsoft.com/office/drawing/2014/main" id="{352B2718-35F3-EA7C-73DF-E1BE757009C9}"/>
              </a:ext>
            </a:extLst>
          </p:cNvPr>
          <p:cNvPicPr>
            <a:picLocks noChangeAspect="1"/>
          </p:cNvPicPr>
          <p:nvPr/>
        </p:nvPicPr>
        <p:blipFill rotWithShape="1">
          <a:blip r:embed="rId2"/>
          <a:srcRect t="1234" b="5997"/>
          <a:stretch/>
        </p:blipFill>
        <p:spPr bwMode="auto">
          <a:xfrm>
            <a:off x="6423948" y="104172"/>
            <a:ext cx="5632905" cy="3939164"/>
          </a:xfrm>
          <a:prstGeom prst="rect">
            <a:avLst/>
          </a:prstGeom>
          <a:ln>
            <a:noFill/>
          </a:ln>
          <a:extLst>
            <a:ext uri="{53640926-AAD7-44D8-BBD7-CCE9431645EC}">
              <a14:shadowObscured xmlns:a14="http://schemas.microsoft.com/office/drawing/2010/main"/>
            </a:ext>
          </a:extLst>
        </p:spPr>
      </p:pic>
      <p:pic>
        <p:nvPicPr>
          <p:cNvPr id="28" name="Picture 27" descr="A graph of bar graph&#10;&#10;Description automatically generated with medium confidence">
            <a:extLst>
              <a:ext uri="{FF2B5EF4-FFF2-40B4-BE49-F238E27FC236}">
                <a16:creationId xmlns:a16="http://schemas.microsoft.com/office/drawing/2014/main" id="{C883FF26-5A1B-18D7-B13F-42BAF7D7E9E7}"/>
              </a:ext>
            </a:extLst>
          </p:cNvPr>
          <p:cNvPicPr>
            <a:picLocks noChangeAspect="1"/>
          </p:cNvPicPr>
          <p:nvPr/>
        </p:nvPicPr>
        <p:blipFill rotWithShape="1">
          <a:blip r:embed="rId3"/>
          <a:srcRect t="1800" b="6487"/>
          <a:stretch/>
        </p:blipFill>
        <p:spPr bwMode="auto">
          <a:xfrm>
            <a:off x="0" y="104172"/>
            <a:ext cx="5731510" cy="3878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155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pic>
        <p:nvPicPr>
          <p:cNvPr id="9" name="Picture 8" descr="A colorful maze with white lines">
            <a:extLst>
              <a:ext uri="{FF2B5EF4-FFF2-40B4-BE49-F238E27FC236}">
                <a16:creationId xmlns:a16="http://schemas.microsoft.com/office/drawing/2014/main" id="{90C74BA1-658D-B807-0CB1-696841BC9768}"/>
              </a:ext>
            </a:extLst>
          </p:cNvPr>
          <p:cNvPicPr>
            <a:picLocks noChangeAspect="1"/>
          </p:cNvPicPr>
          <p:nvPr/>
        </p:nvPicPr>
        <p:blipFill>
          <a:blip r:embed="rId2"/>
          <a:stretch>
            <a:fillRect/>
          </a:stretch>
        </p:blipFill>
        <p:spPr>
          <a:xfrm>
            <a:off x="2308930" y="79104"/>
            <a:ext cx="9763342" cy="4156938"/>
          </a:xfrm>
          <a:prstGeom prst="rect">
            <a:avLst/>
          </a:prstGeom>
        </p:spPr>
      </p:pic>
      <p:sp>
        <p:nvSpPr>
          <p:cNvPr id="17" name="TextBox 16">
            <a:extLst>
              <a:ext uri="{FF2B5EF4-FFF2-40B4-BE49-F238E27FC236}">
                <a16:creationId xmlns:a16="http://schemas.microsoft.com/office/drawing/2014/main" id="{60E4EB34-5BC6-3A3E-4F9A-DFED92927F05}"/>
              </a:ext>
            </a:extLst>
          </p:cNvPr>
          <p:cNvSpPr txBox="1"/>
          <p:nvPr/>
        </p:nvSpPr>
        <p:spPr>
          <a:xfrm>
            <a:off x="2262630" y="4270767"/>
            <a:ext cx="9809642"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Exploration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of all algorithms with goal position (1, 1)</a:t>
            </a:r>
          </a:p>
        </p:txBody>
      </p:sp>
      <p:sp>
        <p:nvSpPr>
          <p:cNvPr id="20" name="TextBox 19">
            <a:extLst>
              <a:ext uri="{FF2B5EF4-FFF2-40B4-BE49-F238E27FC236}">
                <a16:creationId xmlns:a16="http://schemas.microsoft.com/office/drawing/2014/main" id="{B1B1410C-FC8F-92B7-F4C0-429B1CE913A3}"/>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22" name="Rectangle 21">
            <a:extLst>
              <a:ext uri="{FF2B5EF4-FFF2-40B4-BE49-F238E27FC236}">
                <a16:creationId xmlns:a16="http://schemas.microsoft.com/office/drawing/2014/main" id="{31AD3353-B70C-FD1F-2A5B-DDC226FC7996}"/>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13CED839-E6FC-EADA-C9FB-F5CD84C9678B}"/>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F480949-601F-8105-EDDE-3E236366A6F4}"/>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5EC0D95-C914-2D88-C94D-D6ECC9BFF8F5}"/>
              </a:ext>
            </a:extLst>
          </p:cNvPr>
          <p:cNvSpPr txBox="1"/>
          <p:nvPr/>
        </p:nvSpPr>
        <p:spPr>
          <a:xfrm>
            <a:off x="574211" y="4670987"/>
            <a:ext cx="11382438" cy="1846659"/>
          </a:xfrm>
          <a:prstGeom prst="rect">
            <a:avLst/>
          </a:prstGeom>
          <a:noFill/>
        </p:spPr>
        <p:txBody>
          <a:bodyPr wrap="square" rtlCol="0">
            <a:spAutoFit/>
          </a:bodyPr>
          <a:lstStyle/>
          <a:p>
            <a:pPr marL="285750" indent="-285750">
              <a:buFont typeface="Wingdings" panose="05000000000000000000" pitchFamily="2" charset="2"/>
              <a:buChar char="à"/>
            </a:pPr>
            <a:r>
              <a:rPr lang="en-US" sz="2400" b="1" dirty="0">
                <a:solidFill>
                  <a:srgbClr val="FF0000"/>
                </a:solidFill>
                <a:sym typeface="Wingdings" panose="05000000000000000000" pitchFamily="2" charset="2"/>
              </a:rPr>
              <a:t>Here, BFS explore more cells as compared to A* and </a:t>
            </a:r>
            <a:r>
              <a:rPr lang="en-US" sz="2400" b="1" dirty="0" err="1">
                <a:solidFill>
                  <a:srgbClr val="FF0000"/>
                </a:solidFill>
                <a:sym typeface="Wingdings" panose="05000000000000000000" pitchFamily="2" charset="2"/>
              </a:rPr>
              <a:t>Greedy_BFS</a:t>
            </a:r>
            <a:r>
              <a:rPr lang="en-US" sz="2000" b="1" dirty="0">
                <a:solidFill>
                  <a:srgbClr val="FF0000"/>
                </a:solidFill>
                <a:sym typeface="Wingdings" panose="05000000000000000000" pitchFamily="2" charset="2"/>
              </a:rPr>
              <a:t>.</a:t>
            </a:r>
          </a:p>
          <a:p>
            <a:pPr marL="285750" indent="-285750">
              <a:buFont typeface="Wingdings" panose="05000000000000000000" pitchFamily="2" charset="2"/>
              <a:buChar char="à"/>
            </a:pPr>
            <a:r>
              <a:rPr lang="en-US" sz="2400" b="1" dirty="0" err="1">
                <a:solidFill>
                  <a:srgbClr val="0070C0"/>
                </a:solidFill>
              </a:rPr>
              <a:t>Greedy_BFS</a:t>
            </a:r>
            <a:r>
              <a:rPr lang="en-US" sz="2400" b="1" dirty="0">
                <a:solidFill>
                  <a:srgbClr val="0070C0"/>
                </a:solidFill>
              </a:rPr>
              <a:t> is working as per its name, fast and greedy, less optimal.</a:t>
            </a:r>
          </a:p>
          <a:p>
            <a:pPr marL="285750" indent="-285750">
              <a:buFont typeface="Wingdings" panose="05000000000000000000" pitchFamily="2" charset="2"/>
              <a:buChar char="à"/>
            </a:pPr>
            <a:r>
              <a:rPr lang="en-US" sz="2400" b="1" dirty="0">
                <a:solidFill>
                  <a:srgbClr val="0070C0"/>
                </a:solidFill>
              </a:rPr>
              <a:t>A* is perfect for this maze in all 3 scenarios.</a:t>
            </a:r>
            <a:br>
              <a:rPr lang="en-US" dirty="0"/>
            </a:br>
            <a:br>
              <a:rPr lang="en-US" dirty="0"/>
            </a:br>
            <a:r>
              <a:rPr lang="en-US" sz="2400" b="1" dirty="0"/>
              <a:t>Why we need a BFS or </a:t>
            </a:r>
            <a:r>
              <a:rPr lang="en-US" sz="2400" b="1" dirty="0" err="1">
                <a:sym typeface="Wingdings" panose="05000000000000000000" pitchFamily="2" charset="2"/>
              </a:rPr>
              <a:t>Greedy</a:t>
            </a:r>
            <a:r>
              <a:rPr lang="en-US" sz="2400" b="1" dirty="0" err="1"/>
              <a:t>_BFS</a:t>
            </a:r>
            <a:r>
              <a:rPr lang="en-US" sz="2400" b="1" dirty="0"/>
              <a:t> if A* is giving us the best result?</a:t>
            </a:r>
            <a:endParaRPr lang="en-IN" b="1" dirty="0"/>
          </a:p>
        </p:txBody>
      </p:sp>
      <p:sp>
        <p:nvSpPr>
          <p:cNvPr id="28" name="Rectangle 27">
            <a:extLst>
              <a:ext uri="{FF2B5EF4-FFF2-40B4-BE49-F238E27FC236}">
                <a16:creationId xmlns:a16="http://schemas.microsoft.com/office/drawing/2014/main" id="{F74F9D89-B70A-7278-E416-8729AEFC183B}"/>
              </a:ext>
            </a:extLst>
          </p:cNvPr>
          <p:cNvSpPr/>
          <p:nvPr/>
        </p:nvSpPr>
        <p:spPr>
          <a:xfrm>
            <a:off x="2094878" y="42473"/>
            <a:ext cx="751022" cy="547835"/>
          </a:xfrm>
          <a:prstGeom prst="rect">
            <a:avLst/>
          </a:prstGeom>
          <a:noFill/>
          <a:ln w="762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380595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EFDF-856B-33A7-2538-6EC88598CD8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42466128-304E-3206-9519-7C3768CD5026}"/>
              </a:ext>
            </a:extLst>
          </p:cNvPr>
          <p:cNvSpPr txBox="1"/>
          <p:nvPr/>
        </p:nvSpPr>
        <p:spPr>
          <a:xfrm>
            <a:off x="2266807" y="4284543"/>
            <a:ext cx="9828614" cy="473976"/>
          </a:xfrm>
          <a:prstGeom prst="rect">
            <a:avLst/>
          </a:prstGeom>
          <a:noFill/>
        </p:spPr>
        <p:txBody>
          <a:bodyPr wrap="square">
            <a:spAutoFit/>
          </a:bodyPr>
          <a:lstStyle/>
          <a:p>
            <a:pPr marL="0" marR="0" algn="ctr">
              <a:lnSpc>
                <a:spcPct val="107000"/>
              </a:lnSpc>
              <a:spcAft>
                <a:spcPts val="800"/>
              </a:spcAft>
            </a:pPr>
            <a:r>
              <a:rPr lang="en-IN" sz="2400" b="1" kern="100" dirty="0">
                <a:effectLst/>
                <a:latin typeface="Aptos" panose="020B0004020202020204" pitchFamily="34" charset="0"/>
                <a:ea typeface="Aptos" panose="020B0004020202020204" pitchFamily="34" charset="0"/>
                <a:cs typeface="Times New Roman" panose="02020603050405020304" pitchFamily="18" charset="0"/>
              </a:rPr>
              <a:t>Goal</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2400" b="1" kern="100" dirty="0">
                <a:effectLst/>
                <a:latin typeface="Aptos" panose="020B0004020202020204" pitchFamily="34" charset="0"/>
                <a:ea typeface="Aptos" panose="020B0004020202020204" pitchFamily="34" charset="0"/>
                <a:cs typeface="Times New Roman" panose="02020603050405020304" pitchFamily="18" charset="0"/>
              </a:rPr>
              <a:t>path comparison</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 of all algorithms with goal position (1, 1)</a:t>
            </a:r>
          </a:p>
        </p:txBody>
      </p:sp>
      <p:pic>
        <p:nvPicPr>
          <p:cNvPr id="2" name="Picture 1" descr="A black maze with a yellow line&#10;&#10;Description automatically generated">
            <a:extLst>
              <a:ext uri="{FF2B5EF4-FFF2-40B4-BE49-F238E27FC236}">
                <a16:creationId xmlns:a16="http://schemas.microsoft.com/office/drawing/2014/main" id="{F577CBF4-3286-FE2A-ACA1-785541DC5408}"/>
              </a:ext>
            </a:extLst>
          </p:cNvPr>
          <p:cNvPicPr>
            <a:picLocks noChangeAspect="1"/>
          </p:cNvPicPr>
          <p:nvPr/>
        </p:nvPicPr>
        <p:blipFill>
          <a:blip r:embed="rId2"/>
          <a:stretch>
            <a:fillRect/>
          </a:stretch>
        </p:blipFill>
        <p:spPr>
          <a:xfrm>
            <a:off x="2280638" y="57871"/>
            <a:ext cx="9828615" cy="4180373"/>
          </a:xfrm>
          <a:prstGeom prst="rect">
            <a:avLst/>
          </a:prstGeom>
          <a:ln>
            <a:solidFill>
              <a:srgbClr val="FF0000"/>
            </a:solidFill>
          </a:ln>
        </p:spPr>
      </p:pic>
      <p:sp>
        <p:nvSpPr>
          <p:cNvPr id="6" name="TextBox 5">
            <a:extLst>
              <a:ext uri="{FF2B5EF4-FFF2-40B4-BE49-F238E27FC236}">
                <a16:creationId xmlns:a16="http://schemas.microsoft.com/office/drawing/2014/main" id="{5A744585-575B-010F-D935-202E3513725F}"/>
              </a:ext>
            </a:extLst>
          </p:cNvPr>
          <p:cNvSpPr txBox="1"/>
          <p:nvPr/>
        </p:nvSpPr>
        <p:spPr>
          <a:xfrm>
            <a:off x="879668" y="77198"/>
            <a:ext cx="1516284" cy="1754326"/>
          </a:xfrm>
          <a:prstGeom prst="rect">
            <a:avLst/>
          </a:prstGeom>
          <a:noFill/>
        </p:spPr>
        <p:txBody>
          <a:bodyPr wrap="square">
            <a:spAutoFit/>
          </a:bodyPr>
          <a:lstStyle/>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BFS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a:effectLst/>
                <a:latin typeface="Aptos" panose="020B0004020202020204" pitchFamily="34" charset="0"/>
                <a:ea typeface="Aptos" panose="020B0004020202020204" pitchFamily="34" charset="0"/>
                <a:cs typeface="Times New Roman" panose="02020603050405020304" pitchFamily="18" charset="0"/>
              </a:rPr>
              <a:t> A* </a:t>
            </a:r>
          </a:p>
          <a:p>
            <a:endParaRPr lang="en-IN" sz="1800" b="1" dirty="0">
              <a:effectLst/>
              <a:latin typeface="Aptos" panose="020B0004020202020204" pitchFamily="34" charset="0"/>
              <a:ea typeface="Aptos" panose="020B0004020202020204" pitchFamily="34" charset="0"/>
              <a:cs typeface="Times New Roman" panose="02020603050405020304" pitchFamily="18" charset="0"/>
            </a:endParaRPr>
          </a:p>
          <a:p>
            <a:r>
              <a:rPr lang="en-IN" sz="1800" b="1" dirty="0" err="1">
                <a:effectLst/>
                <a:latin typeface="Aptos" panose="020B0004020202020204" pitchFamily="34" charset="0"/>
                <a:ea typeface="Aptos" panose="020B0004020202020204" pitchFamily="34" charset="0"/>
                <a:cs typeface="Times New Roman" panose="02020603050405020304" pitchFamily="18" charset="0"/>
              </a:rPr>
              <a:t>Greedy_BFS</a:t>
            </a:r>
            <a:r>
              <a:rPr lang="en-IN" sz="1800" b="1" dirty="0">
                <a:effectLst/>
                <a:latin typeface="Aptos" panose="020B0004020202020204" pitchFamily="34" charset="0"/>
                <a:ea typeface="Aptos" panose="020B0004020202020204" pitchFamily="34" charset="0"/>
                <a:cs typeface="Times New Roman" panose="02020603050405020304" pitchFamily="18" charset="0"/>
              </a:rPr>
              <a:t> </a:t>
            </a:r>
            <a:endParaRPr lang="en-IN" dirty="0"/>
          </a:p>
        </p:txBody>
      </p:sp>
      <p:sp>
        <p:nvSpPr>
          <p:cNvPr id="7" name="Rectangle 6">
            <a:extLst>
              <a:ext uri="{FF2B5EF4-FFF2-40B4-BE49-F238E27FC236}">
                <a16:creationId xmlns:a16="http://schemas.microsoft.com/office/drawing/2014/main" id="{DB979BDA-91B7-418E-1294-E11466332FA0}"/>
              </a:ext>
            </a:extLst>
          </p:cNvPr>
          <p:cNvSpPr/>
          <p:nvPr/>
        </p:nvSpPr>
        <p:spPr>
          <a:xfrm>
            <a:off x="171353" y="340354"/>
            <a:ext cx="416689" cy="38196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84A76F2-3A66-5493-B177-14181FCB4A32}"/>
              </a:ext>
            </a:extLst>
          </p:cNvPr>
          <p:cNvSpPr/>
          <p:nvPr/>
        </p:nvSpPr>
        <p:spPr>
          <a:xfrm>
            <a:off x="171353" y="880488"/>
            <a:ext cx="416689" cy="38196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FADAF5F-AF15-8B01-5E0B-06BBBDD1D67A}"/>
              </a:ext>
            </a:extLst>
          </p:cNvPr>
          <p:cNvSpPr/>
          <p:nvPr/>
        </p:nvSpPr>
        <p:spPr>
          <a:xfrm>
            <a:off x="157522" y="1449559"/>
            <a:ext cx="416689" cy="381965"/>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9429006-477E-C4D6-EA9D-1778CC5754E3}"/>
              </a:ext>
            </a:extLst>
          </p:cNvPr>
          <p:cNvSpPr/>
          <p:nvPr/>
        </p:nvSpPr>
        <p:spPr>
          <a:xfrm>
            <a:off x="3518704" y="880488"/>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683DEAE-A188-33CA-2595-DDB66B98467F}"/>
              </a:ext>
            </a:extLst>
          </p:cNvPr>
          <p:cNvSpPr/>
          <p:nvPr/>
        </p:nvSpPr>
        <p:spPr>
          <a:xfrm>
            <a:off x="7791692" y="2457539"/>
            <a:ext cx="1180618" cy="951036"/>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C016AF5-8E32-1E41-DEBF-7265E42AF591}"/>
              </a:ext>
            </a:extLst>
          </p:cNvPr>
          <p:cNvSpPr txBox="1"/>
          <p:nvPr/>
        </p:nvSpPr>
        <p:spPr>
          <a:xfrm>
            <a:off x="574211" y="4857724"/>
            <a:ext cx="11382438" cy="1384995"/>
          </a:xfrm>
          <a:prstGeom prst="rect">
            <a:avLst/>
          </a:prstGeom>
          <a:noFill/>
        </p:spPr>
        <p:txBody>
          <a:bodyPr wrap="square" rtlCol="0">
            <a:spAutoFit/>
          </a:bodyPr>
          <a:lstStyle/>
          <a:p>
            <a:pPr marL="285750" indent="-285750">
              <a:buFont typeface="Wingdings" panose="05000000000000000000" pitchFamily="2" charset="2"/>
              <a:buChar char="à"/>
            </a:pPr>
            <a:r>
              <a:rPr lang="en-US" sz="2800" b="1" dirty="0">
                <a:solidFill>
                  <a:srgbClr val="FF0000"/>
                </a:solidFill>
                <a:sym typeface="Wingdings" panose="05000000000000000000" pitchFamily="2" charset="2"/>
              </a:rPr>
              <a:t>A* and BFS has same path length = 189 but different paths.</a:t>
            </a:r>
          </a:p>
          <a:p>
            <a:pPr marL="285750" indent="-285750">
              <a:buFont typeface="Wingdings" panose="05000000000000000000" pitchFamily="2" charset="2"/>
              <a:buChar char="à"/>
            </a:pPr>
            <a:r>
              <a:rPr lang="en-US" sz="2800" b="1" dirty="0" err="1">
                <a:solidFill>
                  <a:srgbClr val="0070C0"/>
                </a:solidFill>
                <a:sym typeface="Wingdings" panose="05000000000000000000" pitchFamily="2" charset="2"/>
              </a:rPr>
              <a:t>Greedy_BFS</a:t>
            </a:r>
            <a:r>
              <a:rPr lang="en-US" sz="2800" b="1" dirty="0">
                <a:solidFill>
                  <a:srgbClr val="0070C0"/>
                </a:solidFill>
                <a:sym typeface="Wingdings" panose="05000000000000000000" pitchFamily="2" charset="2"/>
              </a:rPr>
              <a:t> follows different path as compared to A* and BFS.</a:t>
            </a:r>
          </a:p>
          <a:p>
            <a:pPr marL="285750" indent="-285750">
              <a:buFont typeface="Wingdings" panose="05000000000000000000" pitchFamily="2" charset="2"/>
              <a:buChar char="à"/>
            </a:pPr>
            <a:r>
              <a:rPr lang="en-US" sz="2800" b="1" dirty="0">
                <a:sym typeface="Wingdings" panose="05000000000000000000" pitchFamily="2" charset="2"/>
              </a:rPr>
              <a:t>Does </a:t>
            </a:r>
            <a:r>
              <a:rPr lang="en-US" sz="2800" b="1" dirty="0" err="1">
                <a:sym typeface="Wingdings" panose="05000000000000000000" pitchFamily="2" charset="2"/>
              </a:rPr>
              <a:t>Greedy_BFS</a:t>
            </a:r>
            <a:r>
              <a:rPr lang="en-US" sz="2800" b="1" dirty="0">
                <a:sym typeface="Wingdings" panose="05000000000000000000" pitchFamily="2" charset="2"/>
              </a:rPr>
              <a:t> always follow this way for path…?</a:t>
            </a:r>
          </a:p>
        </p:txBody>
      </p:sp>
      <p:cxnSp>
        <p:nvCxnSpPr>
          <p:cNvPr id="18" name="Straight Arrow Connector 17">
            <a:extLst>
              <a:ext uri="{FF2B5EF4-FFF2-40B4-BE49-F238E27FC236}">
                <a16:creationId xmlns:a16="http://schemas.microsoft.com/office/drawing/2014/main" id="{2CD2C335-9703-199F-BEC6-28673FC98EA7}"/>
              </a:ext>
            </a:extLst>
          </p:cNvPr>
          <p:cNvCxnSpPr>
            <a:cxnSpLocks/>
          </p:cNvCxnSpPr>
          <p:nvPr/>
        </p:nvCxnSpPr>
        <p:spPr>
          <a:xfrm flipH="1" flipV="1">
            <a:off x="9709062" y="1244368"/>
            <a:ext cx="418786" cy="1213171"/>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D57AFDBE-F10A-B394-FFFC-CC6EA8061764}"/>
              </a:ext>
            </a:extLst>
          </p:cNvPr>
          <p:cNvCxnSpPr>
            <a:cxnSpLocks/>
          </p:cNvCxnSpPr>
          <p:nvPr/>
        </p:nvCxnSpPr>
        <p:spPr>
          <a:xfrm flipH="1" flipV="1">
            <a:off x="6670305" y="512179"/>
            <a:ext cx="1531683" cy="19157"/>
          </a:xfrm>
          <a:prstGeom prst="straightConnector1">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154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CA32EB-8BE7-51C8-489D-D2B2927C7C5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9AADDC-F393-5596-F6F8-B94D7AB8D811}"/>
              </a:ext>
            </a:extLst>
          </p:cNvPr>
          <p:cNvPicPr>
            <a:picLocks noChangeAspect="1"/>
          </p:cNvPicPr>
          <p:nvPr/>
        </p:nvPicPr>
        <p:blipFill>
          <a:blip r:embed="rId2"/>
          <a:stretch>
            <a:fillRect/>
          </a:stretch>
        </p:blipFill>
        <p:spPr>
          <a:xfrm>
            <a:off x="311073" y="393152"/>
            <a:ext cx="11569854" cy="5553528"/>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6A779B-F5DD-CB1B-50C2-E6B8537C5B90}"/>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5" name="TextBox 24">
            <a:extLst>
              <a:ext uri="{FF2B5EF4-FFF2-40B4-BE49-F238E27FC236}">
                <a16:creationId xmlns:a16="http://schemas.microsoft.com/office/drawing/2014/main" id="{01937F5F-1E02-4B15-66C4-4B5547D42BCA}"/>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49</a:t>
            </a:r>
            <a:endParaRPr lang="en-IN" sz="2400" b="1" dirty="0"/>
          </a:p>
        </p:txBody>
      </p:sp>
    </p:spTree>
    <p:extLst>
      <p:ext uri="{BB962C8B-B14F-4D97-AF65-F5344CB8AC3E}">
        <p14:creationId xmlns:p14="http://schemas.microsoft.com/office/powerpoint/2010/main" val="270874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A37BB-12C6-CBC8-D23F-441E9726685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DF576-823A-B6A2-E4B6-D922EA951079}"/>
              </a:ext>
            </a:extLst>
          </p:cNvPr>
          <p:cNvPicPr>
            <a:picLocks noChangeAspect="1"/>
          </p:cNvPicPr>
          <p:nvPr/>
        </p:nvPicPr>
        <p:blipFill>
          <a:blip r:embed="rId2"/>
          <a:srcRect b="6776"/>
          <a:stretch/>
        </p:blipFill>
        <p:spPr>
          <a:xfrm>
            <a:off x="1054312" y="512760"/>
            <a:ext cx="10083375" cy="5193560"/>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391F52-9399-A85A-5A12-D3ED20979D94}"/>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21" name="TextBox 20">
            <a:extLst>
              <a:ext uri="{FF2B5EF4-FFF2-40B4-BE49-F238E27FC236}">
                <a16:creationId xmlns:a16="http://schemas.microsoft.com/office/drawing/2014/main" id="{B403BF7B-8C6F-47DC-63AD-7759B48269E4}"/>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285290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5D87BA-5E81-4697-E562-01389FBED61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AC012E-9286-D8DC-BD07-9BBDFCA1F4A4}"/>
              </a:ext>
            </a:extLst>
          </p:cNvPr>
          <p:cNvPicPr>
            <a:picLocks noChangeAspect="1"/>
          </p:cNvPicPr>
          <p:nvPr/>
        </p:nvPicPr>
        <p:blipFill>
          <a:blip r:embed="rId2"/>
          <a:stretch>
            <a:fillRect/>
          </a:stretch>
        </p:blipFill>
        <p:spPr>
          <a:xfrm>
            <a:off x="757980" y="532986"/>
            <a:ext cx="10817601"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02F093-5CAF-5968-5978-A2275C3F3B1E}"/>
              </a:ext>
            </a:extLst>
          </p:cNvPr>
          <p:cNvSpPr txBox="1"/>
          <p:nvPr/>
        </p:nvSpPr>
        <p:spPr>
          <a:xfrm>
            <a:off x="165399" y="6223121"/>
            <a:ext cx="4050258" cy="400110"/>
          </a:xfrm>
          <a:prstGeom prst="rect">
            <a:avLst/>
          </a:prstGeom>
          <a:noFill/>
        </p:spPr>
        <p:txBody>
          <a:bodyPr wrap="square">
            <a:spAutoFit/>
          </a:bodyPr>
          <a:lstStyle/>
          <a:p>
            <a:r>
              <a:rPr lang="en-IN" sz="2000" b="1" dirty="0"/>
              <a:t>Source: </a:t>
            </a:r>
            <a:r>
              <a:rPr lang="en-IN" sz="2000" b="1" dirty="0">
                <a:solidFill>
                  <a:srgbClr val="0070C0"/>
                </a:solidFill>
                <a:hlinkClick r:id="rId3">
                  <a:extLst>
                    <a:ext uri="{A12FA001-AC4F-418D-AE19-62706E023703}">
                      <ahyp:hlinkClr xmlns:ahyp="http://schemas.microsoft.com/office/drawing/2018/hyperlinkcolor" val="tx"/>
                    </a:ext>
                  </a:extLst>
                </a:hlinkClick>
              </a:rPr>
              <a:t>Pathfinding Visualizer</a:t>
            </a:r>
            <a:endParaRPr lang="en-IN" sz="2000" b="1" dirty="0">
              <a:solidFill>
                <a:srgbClr val="0070C0"/>
              </a:solidFill>
            </a:endParaRPr>
          </a:p>
        </p:txBody>
      </p:sp>
      <p:sp>
        <p:nvSpPr>
          <p:cNvPr id="5" name="TextBox 4">
            <a:extLst>
              <a:ext uri="{FF2B5EF4-FFF2-40B4-BE49-F238E27FC236}">
                <a16:creationId xmlns:a16="http://schemas.microsoft.com/office/drawing/2014/main" id="{CCACFF7B-9CEB-0AAC-79CA-49F8D8911879}"/>
              </a:ext>
            </a:extLst>
          </p:cNvPr>
          <p:cNvSpPr txBox="1"/>
          <p:nvPr/>
        </p:nvSpPr>
        <p:spPr>
          <a:xfrm>
            <a:off x="9470857" y="6223121"/>
            <a:ext cx="2451505" cy="461665"/>
          </a:xfrm>
          <a:prstGeom prst="rect">
            <a:avLst/>
          </a:prstGeom>
          <a:noFill/>
        </p:spPr>
        <p:txBody>
          <a:bodyPr wrap="none" rtlCol="0">
            <a:spAutoFit/>
          </a:bodyPr>
          <a:lstStyle/>
          <a:p>
            <a:r>
              <a:rPr lang="en-US" sz="2400" b="1" dirty="0"/>
              <a:t>Path Length = 47</a:t>
            </a:r>
            <a:endParaRPr lang="en-IN" sz="2400" b="1" dirty="0"/>
          </a:p>
        </p:txBody>
      </p:sp>
    </p:spTree>
    <p:extLst>
      <p:ext uri="{BB962C8B-B14F-4D97-AF65-F5344CB8AC3E}">
        <p14:creationId xmlns:p14="http://schemas.microsoft.com/office/powerpoint/2010/main" val="79595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9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6" name="Group 9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7" name="Freeform: Shape 9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8" name="Freeform: Shape 9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9" name="Freeform: Shape 9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E862ADA-D1CF-4C43-1F0A-FCEDB2969147}"/>
              </a:ext>
            </a:extLst>
          </p:cNvPr>
          <p:cNvSpPr>
            <a:spLocks noGrp="1"/>
          </p:cNvSpPr>
          <p:nvPr>
            <p:ph type="title"/>
          </p:nvPr>
        </p:nvSpPr>
        <p:spPr>
          <a:xfrm>
            <a:off x="786385" y="841248"/>
            <a:ext cx="3515244" cy="5340097"/>
          </a:xfrm>
        </p:spPr>
        <p:txBody>
          <a:bodyPr vert="horz" lIns="91440" tIns="45720" rIns="91440" bIns="45720" rtlCol="0" anchor="ctr">
            <a:normAutofit/>
          </a:bodyPr>
          <a:lstStyle/>
          <a:p>
            <a:r>
              <a:rPr lang="en-US" sz="4800" kern="1200">
                <a:solidFill>
                  <a:schemeClr val="bg1"/>
                </a:solidFill>
                <a:latin typeface="+mj-lt"/>
                <a:ea typeface="+mj-ea"/>
                <a:cs typeface="+mj-cs"/>
              </a:rPr>
              <a:t>Conclusion and Future Works</a:t>
            </a:r>
          </a:p>
        </p:txBody>
      </p:sp>
      <p:graphicFrame>
        <p:nvGraphicFramePr>
          <p:cNvPr id="60" name="Text Placeholder 2">
            <a:extLst>
              <a:ext uri="{FF2B5EF4-FFF2-40B4-BE49-F238E27FC236}">
                <a16:creationId xmlns:a16="http://schemas.microsoft.com/office/drawing/2014/main" id="{3CED9FC5-8E06-A3BB-1FB4-8B1E4C9CA5A3}"/>
              </a:ext>
            </a:extLst>
          </p:cNvPr>
          <p:cNvGraphicFramePr/>
          <p:nvPr>
            <p:extLst>
              <p:ext uri="{D42A27DB-BD31-4B8C-83A1-F6EECF244321}">
                <p14:modId xmlns:p14="http://schemas.microsoft.com/office/powerpoint/2010/main" val="3194384851"/>
              </p:ext>
            </p:extLst>
          </p:nvPr>
        </p:nvGraphicFramePr>
        <p:xfrm>
          <a:off x="4985886" y="231006"/>
          <a:ext cx="6831866" cy="641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06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Smiling Face with No Fill">
            <a:extLst>
              <a:ext uri="{FF2B5EF4-FFF2-40B4-BE49-F238E27FC236}">
                <a16:creationId xmlns:a16="http://schemas.microsoft.com/office/drawing/2014/main" id="{CA3E5DEC-02D4-F4D1-5BC1-2F6274CD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62" name="Freeform: Shape 6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ight Triangle 6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3D08C-BD35-B43B-0F95-7D8903FCCCEC}"/>
              </a:ext>
            </a:extLst>
          </p:cNvPr>
          <p:cNvSpPr>
            <a:spLocks noGrp="1"/>
          </p:cNvSpPr>
          <p:nvPr>
            <p:ph type="ctrTitle"/>
          </p:nvPr>
        </p:nvSpPr>
        <p:spPr>
          <a:xfrm>
            <a:off x="5775961" y="962526"/>
            <a:ext cx="5384800" cy="3210689"/>
          </a:xfrm>
        </p:spPr>
        <p:txBody>
          <a:bodyPr anchor="b">
            <a:normAutofit/>
          </a:bodyPr>
          <a:lstStyle/>
          <a:p>
            <a:pPr algn="l"/>
            <a:r>
              <a:rPr lang="en-IN" sz="7200"/>
              <a:t>Thank You</a:t>
            </a:r>
          </a:p>
        </p:txBody>
      </p:sp>
      <p:sp>
        <p:nvSpPr>
          <p:cNvPr id="3" name="Subtitle 2">
            <a:extLst>
              <a:ext uri="{FF2B5EF4-FFF2-40B4-BE49-F238E27FC236}">
                <a16:creationId xmlns:a16="http://schemas.microsoft.com/office/drawing/2014/main" id="{F5AB059E-CA15-2ACA-7CCA-259AED63A593}"/>
              </a:ext>
            </a:extLst>
          </p:cNvPr>
          <p:cNvSpPr>
            <a:spLocks noGrp="1"/>
          </p:cNvSpPr>
          <p:nvPr>
            <p:ph type="subTitle" idx="1"/>
          </p:nvPr>
        </p:nvSpPr>
        <p:spPr>
          <a:xfrm>
            <a:off x="5775961" y="4269462"/>
            <a:ext cx="4048760" cy="1095017"/>
          </a:xfrm>
        </p:spPr>
        <p:txBody>
          <a:bodyPr anchor="t">
            <a:normAutofit/>
          </a:bodyPr>
          <a:lstStyle/>
          <a:p>
            <a:pPr algn="l"/>
            <a:r>
              <a:rPr lang="en-IN" sz="2000"/>
              <a:t>Any Questions?</a:t>
            </a:r>
          </a:p>
        </p:txBody>
      </p:sp>
    </p:spTree>
    <p:extLst>
      <p:ext uri="{BB962C8B-B14F-4D97-AF65-F5344CB8AC3E}">
        <p14:creationId xmlns:p14="http://schemas.microsoft.com/office/powerpoint/2010/main" val="3632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31"/>
                                        </p:tgtEl>
                                        <p:attrNameLst>
                                          <p:attrName>style.visibility</p:attrName>
                                        </p:attrNameLst>
                                      </p:cBhvr>
                                      <p:to>
                                        <p:strVal val="visible"/>
                                      </p:to>
                                    </p:set>
                                    <p:animEffect transition="in" filter="fade">
                                      <p:cBhvr>
                                        <p:cTn id="13"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66733-0DB4-3F02-EB64-EA1A68DF9513}"/>
              </a:ext>
            </a:extLst>
          </p:cNvPr>
          <p:cNvSpPr>
            <a:spLocks noGrp="1"/>
          </p:cNvSpPr>
          <p:nvPr>
            <p:ph type="title"/>
          </p:nvPr>
        </p:nvSpPr>
        <p:spPr>
          <a:xfrm>
            <a:off x="905698" y="748693"/>
            <a:ext cx="3091849" cy="1059920"/>
          </a:xfrm>
        </p:spPr>
        <p:txBody>
          <a:bodyPr vert="horz" lIns="91440" tIns="45720" rIns="91440" bIns="45720" rtlCol="0" anchor="ctr">
            <a:normAutofit fontScale="90000"/>
          </a:bodyPr>
          <a:lstStyle/>
          <a:p>
            <a:pPr algn="ctr"/>
            <a:r>
              <a:rPr lang="en-US" kern="1200" dirty="0">
                <a:solidFill>
                  <a:schemeClr val="tx1"/>
                </a:solidFill>
                <a:latin typeface="+mj-lt"/>
                <a:ea typeface="+mj-ea"/>
                <a:cs typeface="+mj-cs"/>
              </a:rPr>
              <a:t>Abstract and Introduction</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46492D0-C4A2-013E-56E6-AF53CE8F6477}"/>
              </a:ext>
            </a:extLst>
          </p:cNvPr>
          <p:cNvSpPr>
            <a:spLocks noGrp="1"/>
          </p:cNvSpPr>
          <p:nvPr>
            <p:ph type="body" idx="1"/>
          </p:nvPr>
        </p:nvSpPr>
        <p:spPr>
          <a:xfrm>
            <a:off x="4919241" y="1691148"/>
            <a:ext cx="6627583" cy="4096194"/>
          </a:xfrm>
        </p:spPr>
        <p:txBody>
          <a:bodyPr vert="horz" lIns="91440" tIns="45720" rIns="91440" bIns="45720" rtlCol="0" anchor="ctr">
            <a:normAutofit/>
          </a:bodyPr>
          <a:lstStyle/>
          <a:p>
            <a:pPr>
              <a:buFont typeface="Wingdings" panose="05000000000000000000" pitchFamily="2" charset="2"/>
              <a:buChar char="Ø"/>
            </a:pPr>
            <a:r>
              <a:rPr lang="en-US" sz="2400" dirty="0"/>
              <a:t>This project investigates the performance of </a:t>
            </a:r>
            <a:r>
              <a:rPr lang="en-US" sz="2400" b="1" dirty="0"/>
              <a:t>3 search algorithms.</a:t>
            </a:r>
          </a:p>
          <a:p>
            <a:pPr lvl="1"/>
            <a:r>
              <a:rPr lang="en-US" b="1" dirty="0"/>
              <a:t>1. BFS: </a:t>
            </a:r>
            <a:r>
              <a:rPr lang="en-US" dirty="0"/>
              <a:t>Explores level by level, guarantees finds the shortest path but explores more nodes.</a:t>
            </a:r>
          </a:p>
          <a:p>
            <a:pPr lvl="1"/>
            <a:r>
              <a:rPr lang="en-US" b="1" dirty="0"/>
              <a:t>2. A*: </a:t>
            </a:r>
            <a:r>
              <a:rPr lang="en-US" dirty="0"/>
              <a:t>Uses a heuristic to guide search and finds optimal paths. A balances both optimality and exploration efficiency</a:t>
            </a:r>
          </a:p>
          <a:p>
            <a:pPr lvl="1"/>
            <a:r>
              <a:rPr lang="en-US" b="1" dirty="0"/>
              <a:t>3. Greedy BFS: </a:t>
            </a:r>
            <a:r>
              <a:rPr lang="en-US" dirty="0"/>
              <a:t>Focuses on only heuristic for faster but less optimal results.</a:t>
            </a:r>
          </a:p>
        </p:txBody>
      </p:sp>
      <p:sp>
        <p:nvSpPr>
          <p:cNvPr id="5" name="TextBox 4">
            <a:extLst>
              <a:ext uri="{FF2B5EF4-FFF2-40B4-BE49-F238E27FC236}">
                <a16:creationId xmlns:a16="http://schemas.microsoft.com/office/drawing/2014/main" id="{50150E05-59A4-43B4-655A-DB6A16218DD7}"/>
              </a:ext>
            </a:extLst>
          </p:cNvPr>
          <p:cNvSpPr txBox="1"/>
          <p:nvPr/>
        </p:nvSpPr>
        <p:spPr>
          <a:xfrm>
            <a:off x="782775" y="1948263"/>
            <a:ext cx="3548078" cy="3990422"/>
          </a:xfrm>
          <a:prstGeom prst="rect">
            <a:avLst/>
          </a:prstGeom>
          <a:noFill/>
        </p:spPr>
        <p:txBody>
          <a:bodyPr wrap="square">
            <a:spAutoFit/>
          </a:bodyPr>
          <a:lstStyle/>
          <a:p>
            <a:pPr algn="just"/>
            <a:r>
              <a:rPr lang="en-US" sz="2100" dirty="0"/>
              <a:t>I chose this topic because graph search algorithms are important in solving real world problems like navigation, games and robotics. Maze solving is a simple way to understand and compare how algorithms like BFS, A*, and Greedy Best-First work. It helped me learn how they perform and where they are best used.</a:t>
            </a:r>
            <a:endParaRPr lang="en-IN" sz="2100" dirty="0"/>
          </a:p>
        </p:txBody>
      </p:sp>
    </p:spTree>
    <p:extLst>
      <p:ext uri="{BB962C8B-B14F-4D97-AF65-F5344CB8AC3E}">
        <p14:creationId xmlns:p14="http://schemas.microsoft.com/office/powerpoint/2010/main" val="12977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B9A7C-498D-3F68-68C4-042BA4A0AE37}"/>
              </a:ext>
            </a:extLst>
          </p:cNvPr>
          <p:cNvSpPr>
            <a:spLocks noGrp="1"/>
          </p:cNvSpPr>
          <p:nvPr>
            <p:ph type="title"/>
          </p:nvPr>
        </p:nvSpPr>
        <p:spPr>
          <a:xfrm>
            <a:off x="641774" y="628388"/>
            <a:ext cx="5169091" cy="1082425"/>
          </a:xfrm>
        </p:spPr>
        <p:txBody>
          <a:bodyPr vert="horz" lIns="91440" tIns="45720" rIns="91440" bIns="45720" rtlCol="0" anchor="ctr">
            <a:normAutofit/>
          </a:bodyPr>
          <a:lstStyle/>
          <a:p>
            <a:r>
              <a:rPr lang="en-US" sz="6000" kern="1200" dirty="0">
                <a:solidFill>
                  <a:schemeClr val="tx1"/>
                </a:solidFill>
                <a:latin typeface="+mj-lt"/>
                <a:ea typeface="+mj-ea"/>
                <a:cs typeface="+mj-cs"/>
              </a:rPr>
              <a:t>Methodology</a:t>
            </a:r>
          </a:p>
        </p:txBody>
      </p:sp>
      <p:pic>
        <p:nvPicPr>
          <p:cNvPr id="20" name="Graphic 19" descr="Maze">
            <a:extLst>
              <a:ext uri="{FF2B5EF4-FFF2-40B4-BE49-F238E27FC236}">
                <a16:creationId xmlns:a16="http://schemas.microsoft.com/office/drawing/2014/main" id="{6C9C094C-87AD-7562-E9A3-A8B0607156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997" y="2004798"/>
            <a:ext cx="4067878" cy="4067878"/>
          </a:xfrm>
          <a:prstGeom prst="rect">
            <a:avLst/>
          </a:prstGeom>
        </p:spPr>
      </p:pic>
      <p:sp>
        <p:nvSpPr>
          <p:cNvPr id="3" name="Text Placeholder 2">
            <a:extLst>
              <a:ext uri="{FF2B5EF4-FFF2-40B4-BE49-F238E27FC236}">
                <a16:creationId xmlns:a16="http://schemas.microsoft.com/office/drawing/2014/main" id="{B00B0EB7-68E9-EC18-9B4F-24794373650A}"/>
              </a:ext>
            </a:extLst>
          </p:cNvPr>
          <p:cNvSpPr>
            <a:spLocks noGrp="1"/>
          </p:cNvSpPr>
          <p:nvPr>
            <p:ph type="body" idx="1"/>
          </p:nvPr>
        </p:nvSpPr>
        <p:spPr>
          <a:xfrm>
            <a:off x="4798875" y="1707572"/>
            <a:ext cx="6662128" cy="4365104"/>
          </a:xfrm>
        </p:spPr>
        <p:txBody>
          <a:bodyPr vert="horz" lIns="91440" tIns="45720" rIns="91440" bIns="45720" rtlCol="0" anchor="t">
            <a:normAutofit/>
          </a:bodyPr>
          <a:lstStyle/>
          <a:p>
            <a:pPr algn="just">
              <a:buFont typeface="Wingdings" panose="05000000000000000000" pitchFamily="2" charset="2"/>
              <a:buChar char="Ø"/>
            </a:pPr>
            <a:r>
              <a:rPr lang="en-US" sz="2000" dirty="0"/>
              <a:t>The maze was created using the </a:t>
            </a:r>
            <a:r>
              <a:rPr lang="en-US" sz="2000" dirty="0" err="1"/>
              <a:t>pyamaze</a:t>
            </a:r>
            <a:r>
              <a:rPr lang="en-US" sz="2000" dirty="0"/>
              <a:t> library with dimensions </a:t>
            </a:r>
            <a:r>
              <a:rPr lang="en-US" sz="2000" b="1" dirty="0"/>
              <a:t>50 x 120.</a:t>
            </a:r>
          </a:p>
          <a:p>
            <a:pPr algn="just">
              <a:buFont typeface="Wingdings" panose="05000000000000000000" pitchFamily="2" charset="2"/>
              <a:buChar char="Ø"/>
            </a:pPr>
            <a:r>
              <a:rPr lang="en-US" sz="2000" dirty="0"/>
              <a:t>Starting Position: </a:t>
            </a:r>
            <a:r>
              <a:rPr lang="en-US" sz="2000" b="1" dirty="0"/>
              <a:t>(50, 120) </a:t>
            </a:r>
            <a:r>
              <a:rPr lang="en-US" sz="2000" dirty="0"/>
              <a:t>the bottom right corner</a:t>
            </a:r>
          </a:p>
          <a:p>
            <a:pPr algn="just">
              <a:buFont typeface="Wingdings" panose="05000000000000000000" pitchFamily="2" charset="2"/>
              <a:buChar char="Ø"/>
            </a:pPr>
            <a:r>
              <a:rPr lang="en-US" sz="2000" dirty="0"/>
              <a:t>Goal position: Three scenarios were defined with varying goal positions.</a:t>
            </a:r>
          </a:p>
          <a:p>
            <a:pPr marL="0" indent="0" algn="just">
              <a:buNone/>
            </a:pPr>
            <a:r>
              <a:rPr lang="en-US" sz="2000" dirty="0"/>
              <a:t>	</a:t>
            </a:r>
            <a:r>
              <a:rPr lang="en-US" sz="2000" b="1" dirty="0"/>
              <a:t>(1, 1), (49, 2), (1, 119).</a:t>
            </a:r>
          </a:p>
          <a:p>
            <a:pPr algn="just">
              <a:buFont typeface="Wingdings" panose="05000000000000000000" pitchFamily="2" charset="2"/>
              <a:buChar char="Ø"/>
            </a:pPr>
            <a:r>
              <a:rPr lang="en-US" sz="2000" dirty="0"/>
              <a:t>Each algorithm was implemented in Python to compare pathfinding efficiency.</a:t>
            </a:r>
          </a:p>
          <a:p>
            <a:pPr lvl="1" algn="just">
              <a:buFont typeface="Wingdings" panose="05000000000000000000" pitchFamily="2" charset="2"/>
              <a:buChar char="§"/>
            </a:pPr>
            <a:r>
              <a:rPr lang="en-US" sz="1800" b="1" dirty="0"/>
              <a:t>Exploration Length: </a:t>
            </a:r>
            <a:r>
              <a:rPr lang="en-US" sz="1800" dirty="0"/>
              <a:t>How many cells explored while searching for path from start to goal</a:t>
            </a:r>
          </a:p>
          <a:p>
            <a:pPr lvl="1" algn="just">
              <a:buFont typeface="Wingdings" panose="05000000000000000000" pitchFamily="2" charset="2"/>
              <a:buChar char="§"/>
            </a:pPr>
            <a:r>
              <a:rPr lang="en-US" sz="1800" b="1" dirty="0"/>
              <a:t>Path Length: </a:t>
            </a:r>
            <a:r>
              <a:rPr lang="en-US" sz="1800" dirty="0"/>
              <a:t>How many cell are needed to reach the goal from start position.</a:t>
            </a:r>
          </a:p>
        </p:txBody>
      </p:sp>
    </p:spTree>
    <p:extLst>
      <p:ext uri="{BB962C8B-B14F-4D97-AF65-F5344CB8AC3E}">
        <p14:creationId xmlns:p14="http://schemas.microsoft.com/office/powerpoint/2010/main" val="185305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C405C-34A3-283F-44F6-87B5594205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BFS Algo">
            <a:hlinkClick r:id="" action="ppaction://media"/>
            <a:extLst>
              <a:ext uri="{FF2B5EF4-FFF2-40B4-BE49-F238E27FC236}">
                <a16:creationId xmlns:a16="http://schemas.microsoft.com/office/drawing/2014/main" id="{86B7AD54-5F2E-84A7-77F5-2BDCD2A3B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659"/>
            <a:ext cx="12948553" cy="7283560"/>
          </a:xfrm>
          <a:prstGeom prst="rect">
            <a:avLst/>
          </a:prstGeom>
        </p:spPr>
      </p:pic>
      <p:sp>
        <p:nvSpPr>
          <p:cNvPr id="17" name="Title 1">
            <a:extLst>
              <a:ext uri="{FF2B5EF4-FFF2-40B4-BE49-F238E27FC236}">
                <a16:creationId xmlns:a16="http://schemas.microsoft.com/office/drawing/2014/main" id="{750ECEEA-ACCE-DCDD-541E-F20CB70A09E7}"/>
              </a:ext>
            </a:extLst>
          </p:cNvPr>
          <p:cNvSpPr>
            <a:spLocks noGrp="1"/>
          </p:cNvSpPr>
          <p:nvPr>
            <p:ph type="title"/>
          </p:nvPr>
        </p:nvSpPr>
        <p:spPr>
          <a:xfrm>
            <a:off x="3689220" y="54854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spTree>
    <p:extLst>
      <p:ext uri="{BB962C8B-B14F-4D97-AF65-F5344CB8AC3E}">
        <p14:creationId xmlns:p14="http://schemas.microsoft.com/office/powerpoint/2010/main" val="83992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4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6F6C0C-A4D6-CE68-E9DC-694B757F6248}"/>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3731-BB8A-4720-B81C-24D37A1AF55A}"/>
              </a:ext>
            </a:extLst>
          </p:cNvPr>
          <p:cNvSpPr>
            <a:spLocks noGrp="1"/>
          </p:cNvSpPr>
          <p:nvPr>
            <p:ph type="title"/>
          </p:nvPr>
        </p:nvSpPr>
        <p:spPr>
          <a:xfrm>
            <a:off x="119086" y="107066"/>
            <a:ext cx="5976913" cy="1019625"/>
          </a:xfrm>
        </p:spPr>
        <p:txBody>
          <a:bodyPr vert="horz" lIns="91440" tIns="45720" rIns="91440" bIns="45720" rtlCol="0" anchor="b">
            <a:normAutofit/>
          </a:bodyPr>
          <a:lstStyle/>
          <a:p>
            <a:pPr algn="ctr"/>
            <a:r>
              <a:rPr lang="en-US" sz="3200" kern="1200" dirty="0">
                <a:latin typeface="+mj-lt"/>
                <a:ea typeface="+mj-ea"/>
                <a:cs typeface="+mj-cs"/>
              </a:rPr>
              <a:t>Breadth First Search Algorithm Explanation</a:t>
            </a:r>
          </a:p>
        </p:txBody>
      </p:sp>
      <p:sp>
        <p:nvSpPr>
          <p:cNvPr id="18" name="TextBox 17">
            <a:extLst>
              <a:ext uri="{FF2B5EF4-FFF2-40B4-BE49-F238E27FC236}">
                <a16:creationId xmlns:a16="http://schemas.microsoft.com/office/drawing/2014/main" id="{57004712-7CA9-E570-27CC-9F17F6AE92C6}"/>
              </a:ext>
            </a:extLst>
          </p:cNvPr>
          <p:cNvSpPr txBox="1"/>
          <p:nvPr/>
        </p:nvSpPr>
        <p:spPr>
          <a:xfrm>
            <a:off x="0" y="1395802"/>
            <a:ext cx="5976913" cy="5355132"/>
          </a:xfrm>
          <a:prstGeom prst="rect">
            <a:avLst/>
          </a:prstGeom>
        </p:spPr>
        <p:txBody>
          <a:bodyPr vert="horz" lIns="91440" tIns="45720" rIns="91440" bIns="45720" rtlCol="0" anchor="t">
            <a:normAutofit/>
          </a:bodyPr>
          <a:lstStyle/>
          <a:p>
            <a:pPr marL="342900" indent="-228600" algn="just">
              <a:lnSpc>
                <a:spcPct val="90000"/>
              </a:lnSpc>
              <a:spcAft>
                <a:spcPts val="600"/>
              </a:spcAft>
              <a:buFont typeface="Arial" panose="020B0604020202020204" pitchFamily="34" charset="0"/>
              <a:buChar char="•"/>
            </a:pPr>
            <a:r>
              <a:rPr lang="en-US" sz="2000" b="1" dirty="0"/>
              <a:t>Start at the root: </a:t>
            </a:r>
            <a:r>
              <a:rPr lang="en-US" sz="2000" dirty="0"/>
              <a:t>BFS begins at the Start point and add this position to the deque. The deque will hold nodes to be processed.</a:t>
            </a:r>
          </a:p>
          <a:p>
            <a:pPr marL="342900" indent="-228600" algn="just">
              <a:lnSpc>
                <a:spcPct val="90000"/>
              </a:lnSpc>
              <a:spcAft>
                <a:spcPts val="600"/>
              </a:spcAft>
              <a:buFont typeface="Arial" panose="020B0604020202020204" pitchFamily="34" charset="0"/>
              <a:buChar char="•"/>
            </a:pPr>
            <a:r>
              <a:rPr lang="en-US" sz="2000" b="1" dirty="0"/>
              <a:t>Deque for tracking nodes: </a:t>
            </a:r>
            <a:r>
              <a:rPr lang="en-US" sz="2000" dirty="0"/>
              <a:t>A deque allows us to efficiently add nodes to both ends, but in BFS, us typically add new nodes to the back of the deque for processing in the correct order (FIFO).</a:t>
            </a:r>
          </a:p>
          <a:p>
            <a:pPr marL="342900" indent="-228600" algn="just">
              <a:lnSpc>
                <a:spcPct val="90000"/>
              </a:lnSpc>
              <a:spcAft>
                <a:spcPts val="600"/>
              </a:spcAft>
              <a:buFont typeface="Arial" panose="020B0604020202020204" pitchFamily="34" charset="0"/>
              <a:buChar char="•"/>
            </a:pPr>
            <a:r>
              <a:rPr lang="en-US" sz="2000" b="1" dirty="0"/>
              <a:t>Explore neighbors: </a:t>
            </a:r>
            <a:r>
              <a:rPr lang="en-US" sz="2000" dirty="0"/>
              <a:t>For the current node, BFS explores all unvisited neighboring nodes and adds them to the back of the deque.</a:t>
            </a:r>
          </a:p>
          <a:p>
            <a:pPr marL="342900" indent="-228600" algn="just">
              <a:lnSpc>
                <a:spcPct val="90000"/>
              </a:lnSpc>
              <a:spcAft>
                <a:spcPts val="600"/>
              </a:spcAft>
              <a:buFont typeface="Arial" panose="020B0604020202020204" pitchFamily="34" charset="0"/>
              <a:buChar char="•"/>
            </a:pPr>
            <a:r>
              <a:rPr lang="en-US" sz="2000" b="1" dirty="0"/>
              <a:t>Mark visited nodes: </a:t>
            </a:r>
            <a:r>
              <a:rPr lang="en-US" sz="2000" dirty="0"/>
              <a:t>Each node is marked as visited when added to the deque, ensuring that the same node is not processed multiple times.</a:t>
            </a:r>
          </a:p>
          <a:p>
            <a:pPr marL="342900" indent="-228600" algn="just">
              <a:lnSpc>
                <a:spcPct val="90000"/>
              </a:lnSpc>
              <a:spcAft>
                <a:spcPts val="600"/>
              </a:spcAft>
              <a:buFont typeface="Arial" panose="020B0604020202020204" pitchFamily="34" charset="0"/>
              <a:buChar char="•"/>
            </a:pPr>
            <a:r>
              <a:rPr lang="en-US" sz="2000" b="1" dirty="0"/>
              <a:t>Level-by-level traversal: </a:t>
            </a:r>
            <a:r>
              <a:rPr lang="en-US" sz="2000" dirty="0"/>
              <a:t>Nodes are processed in the order they were added, ensuring BFS checks one level completely before moving to the next, making it suitable for finding the shortest path. </a:t>
            </a:r>
          </a:p>
        </p:txBody>
      </p:sp>
      <p:pic>
        <p:nvPicPr>
          <p:cNvPr id="20" name="Picture 19" descr="A computer screen shot of text&#10;&#10;Description automatically generated">
            <a:extLst>
              <a:ext uri="{FF2B5EF4-FFF2-40B4-BE49-F238E27FC236}">
                <a16:creationId xmlns:a16="http://schemas.microsoft.com/office/drawing/2014/main" id="{7287FFA1-71BD-DFB2-AE69-097047CA67F4}"/>
              </a:ext>
            </a:extLst>
          </p:cNvPr>
          <p:cNvPicPr>
            <a:picLocks noChangeAspect="1"/>
          </p:cNvPicPr>
          <p:nvPr/>
        </p:nvPicPr>
        <p:blipFill>
          <a:blip r:embed="rId2"/>
          <a:srcRect r="5612" b="2"/>
          <a:stretch/>
        </p:blipFill>
        <p:spPr>
          <a:xfrm>
            <a:off x="6215085" y="778923"/>
            <a:ext cx="5857829" cy="5678484"/>
          </a:xfrm>
          <a:prstGeom prst="rect">
            <a:avLst/>
          </a:prstGeom>
        </p:spPr>
      </p:pic>
      <p:cxnSp>
        <p:nvCxnSpPr>
          <p:cNvPr id="22" name="Straight Connector 21">
            <a:extLst>
              <a:ext uri="{FF2B5EF4-FFF2-40B4-BE49-F238E27FC236}">
                <a16:creationId xmlns:a16="http://schemas.microsoft.com/office/drawing/2014/main" id="{59560DFD-5172-F197-9FF0-16FB75CB491E}"/>
              </a:ext>
            </a:extLst>
          </p:cNvPr>
          <p:cNvCxnSpPr>
            <a:cxnSpLocks/>
          </p:cNvCxnSpPr>
          <p:nvPr/>
        </p:nvCxnSpPr>
        <p:spPr>
          <a:xfrm>
            <a:off x="99219" y="1272295"/>
            <a:ext cx="5877694" cy="0"/>
          </a:xfrm>
          <a:prstGeom prst="line">
            <a:avLst/>
          </a:prstGeom>
          <a:ln>
            <a:solidFill>
              <a:schemeClr val="accent3">
                <a:lumMod val="60000"/>
                <a:lumOff val="4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D5EFF-8AB3-FB07-9146-CF9D33209DD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5" name="Group 3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6" name="Freeform: Shape 3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0" name="TextBox 17">
            <a:extLst>
              <a:ext uri="{FF2B5EF4-FFF2-40B4-BE49-F238E27FC236}">
                <a16:creationId xmlns:a16="http://schemas.microsoft.com/office/drawing/2014/main" id="{11B4209E-9248-8402-9538-F1B30C4017FB}"/>
              </a:ext>
            </a:extLst>
          </p:cNvPr>
          <p:cNvGraphicFramePr/>
          <p:nvPr>
            <p:extLst>
              <p:ext uri="{D42A27DB-BD31-4B8C-83A1-F6EECF244321}">
                <p14:modId xmlns:p14="http://schemas.microsoft.com/office/powerpoint/2010/main" val="2217975711"/>
              </p:ext>
            </p:extLst>
          </p:nvPr>
        </p:nvGraphicFramePr>
        <p:xfrm>
          <a:off x="5115223" y="195518"/>
          <a:ext cx="6845765" cy="6431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a:extLst>
              <a:ext uri="{FF2B5EF4-FFF2-40B4-BE49-F238E27FC236}">
                <a16:creationId xmlns:a16="http://schemas.microsoft.com/office/drawing/2014/main" id="{E3B289C8-26FB-6311-F159-F083044EC156}"/>
              </a:ext>
            </a:extLst>
          </p:cNvPr>
          <p:cNvPicPr>
            <a:picLocks noChangeAspect="1"/>
          </p:cNvPicPr>
          <p:nvPr/>
        </p:nvPicPr>
        <p:blipFill>
          <a:blip r:embed="rId7"/>
          <a:stretch>
            <a:fillRect/>
          </a:stretch>
        </p:blipFill>
        <p:spPr>
          <a:xfrm>
            <a:off x="106465" y="195518"/>
            <a:ext cx="4778051" cy="6297155"/>
          </a:xfrm>
          <a:prstGeom prst="rect">
            <a:avLst/>
          </a:prstGeom>
        </p:spPr>
      </p:pic>
      <p:sp>
        <p:nvSpPr>
          <p:cNvPr id="22" name="Straight Connector 21">
            <a:extLst>
              <a:ext uri="{FF2B5EF4-FFF2-40B4-BE49-F238E27FC236}">
                <a16:creationId xmlns:a16="http://schemas.microsoft.com/office/drawing/2014/main" id="{B6347452-C9B6-6630-97B4-33CDF3E16A7E}"/>
              </a:ext>
            </a:extLst>
          </p:cNvPr>
          <p:cNvSpPr/>
          <p:nvPr/>
        </p:nvSpPr>
        <p:spPr>
          <a:xfrm>
            <a:off x="5115223" y="6597352"/>
            <a:ext cx="684576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143904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DC639-737C-D9E3-FDE5-17D6551AEB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Title 1">
            <a:extLst>
              <a:ext uri="{FF2B5EF4-FFF2-40B4-BE49-F238E27FC236}">
                <a16:creationId xmlns:a16="http://schemas.microsoft.com/office/drawing/2014/main" id="{741E94EA-EF51-BC14-53F2-0BF2FF84540E}"/>
              </a:ext>
            </a:extLst>
          </p:cNvPr>
          <p:cNvSpPr>
            <a:spLocks noGrp="1"/>
          </p:cNvSpPr>
          <p:nvPr>
            <p:ph type="title"/>
          </p:nvPr>
        </p:nvSpPr>
        <p:spPr>
          <a:xfrm>
            <a:off x="3841620" y="5637827"/>
            <a:ext cx="5570112" cy="521877"/>
          </a:xfrm>
        </p:spPr>
        <p:txBody>
          <a:bodyPr vert="horz" lIns="91440" tIns="45720" rIns="91440" bIns="45720" rtlCol="0" anchor="ctr">
            <a:noAutofit/>
          </a:bodyPr>
          <a:lstStyle/>
          <a:p>
            <a:r>
              <a:rPr lang="en-US" sz="3200" dirty="0">
                <a:solidFill>
                  <a:schemeClr val="bg1"/>
                </a:solidFill>
              </a:rPr>
              <a:t>Breadth First Search Algorithm</a:t>
            </a:r>
            <a:endParaRPr lang="en-US" sz="3200" kern="1200" dirty="0">
              <a:solidFill>
                <a:schemeClr val="bg1"/>
              </a:solidFill>
            </a:endParaRPr>
          </a:p>
        </p:txBody>
      </p:sp>
      <p:pic>
        <p:nvPicPr>
          <p:cNvPr id="20" name="Greedy_BFS  Algo">
            <a:hlinkClick r:id="" action="ppaction://media"/>
            <a:extLst>
              <a:ext uri="{FF2B5EF4-FFF2-40B4-BE49-F238E27FC236}">
                <a16:creationId xmlns:a16="http://schemas.microsoft.com/office/drawing/2014/main" id="{1D5D864B-7D8F-D2A8-1646-97A862FFA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631"/>
            <a:ext cx="12952071" cy="7285540"/>
          </a:xfrm>
          <a:prstGeom prst="rect">
            <a:avLst/>
          </a:prstGeom>
        </p:spPr>
      </p:pic>
      <p:sp>
        <p:nvSpPr>
          <p:cNvPr id="11" name="Title 1">
            <a:extLst>
              <a:ext uri="{FF2B5EF4-FFF2-40B4-BE49-F238E27FC236}">
                <a16:creationId xmlns:a16="http://schemas.microsoft.com/office/drawing/2014/main" id="{3227BAED-7844-DFC6-E5EA-0D497C441929}"/>
              </a:ext>
            </a:extLst>
          </p:cNvPr>
          <p:cNvSpPr txBox="1">
            <a:spLocks/>
          </p:cNvSpPr>
          <p:nvPr/>
        </p:nvSpPr>
        <p:spPr>
          <a:xfrm>
            <a:off x="3500543" y="5528325"/>
            <a:ext cx="6554375" cy="5218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Greedy Breadth First Search Algorithm</a:t>
            </a:r>
          </a:p>
        </p:txBody>
      </p:sp>
    </p:spTree>
    <p:extLst>
      <p:ext uri="{BB962C8B-B14F-4D97-AF65-F5344CB8AC3E}">
        <p14:creationId xmlns:p14="http://schemas.microsoft.com/office/powerpoint/2010/main" val="234232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9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0"/>
                </p:tgtEl>
              </p:cMediaNode>
            </p:video>
            <p:seq concurrent="1" nextAc="seek">
              <p:cTn id="16" restart="whenNotActive" fill="hold" evtFilter="cancelBubble" nodeType="interactiveSeq">
                <p:stCondLst>
                  <p:cond evt="onClick" delay="0">
                    <p:tgtEl>
                      <p:spTgt spid="2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0"/>
                                        </p:tgtEl>
                                      </p:cBhvr>
                                    </p:cmd>
                                  </p:childTnLst>
                                </p:cTn>
                              </p:par>
                            </p:childTnLst>
                          </p:cTn>
                        </p:par>
                      </p:childTnLst>
                    </p:cTn>
                  </p:par>
                </p:childTnLst>
              </p:cTn>
              <p:nextCondLst>
                <p:cond evt="onClick" delay="0">
                  <p:tgtEl>
                    <p:spTgt spid="20"/>
                  </p:tgtEl>
                </p:cond>
              </p:nextCondLst>
            </p:seq>
          </p:childTnLst>
        </p:cTn>
      </p:par>
    </p:tnLst>
    <p:bldLst>
      <p:bldP spid="1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C4CB-45EF-7672-0C29-981AFC05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36691-87A2-EE8D-65A9-0B1F4717AC7E}"/>
              </a:ext>
            </a:extLst>
          </p:cNvPr>
          <p:cNvSpPr>
            <a:spLocks noGrp="1"/>
          </p:cNvSpPr>
          <p:nvPr>
            <p:ph type="title"/>
          </p:nvPr>
        </p:nvSpPr>
        <p:spPr>
          <a:xfrm>
            <a:off x="119085" y="150608"/>
            <a:ext cx="8735547" cy="598990"/>
          </a:xfrm>
        </p:spPr>
        <p:txBody>
          <a:bodyPr vert="horz" lIns="91440" tIns="45720" rIns="91440" bIns="45720" rtlCol="0" anchor="b">
            <a:normAutofit/>
          </a:bodyPr>
          <a:lstStyle/>
          <a:p>
            <a:pPr algn="ctr"/>
            <a:r>
              <a:rPr lang="en-US" sz="3200" kern="1200" dirty="0">
                <a:latin typeface="+mj-lt"/>
                <a:ea typeface="+mj-ea"/>
                <a:cs typeface="+mj-cs"/>
              </a:rPr>
              <a:t>Greedy BFS Algorithm Explanation</a:t>
            </a:r>
          </a:p>
        </p:txBody>
      </p:sp>
      <p:pic>
        <p:nvPicPr>
          <p:cNvPr id="4" name="Picture 3" descr="A screen shot of a computer&#10;&#10;Description automatically generated">
            <a:extLst>
              <a:ext uri="{FF2B5EF4-FFF2-40B4-BE49-F238E27FC236}">
                <a16:creationId xmlns:a16="http://schemas.microsoft.com/office/drawing/2014/main" id="{1065E0E1-D653-9385-A75B-8F855BBDEC67}"/>
              </a:ext>
            </a:extLst>
          </p:cNvPr>
          <p:cNvPicPr>
            <a:picLocks noChangeAspect="1"/>
          </p:cNvPicPr>
          <p:nvPr/>
        </p:nvPicPr>
        <p:blipFill>
          <a:blip r:embed="rId2"/>
          <a:stretch>
            <a:fillRect/>
          </a:stretch>
        </p:blipFill>
        <p:spPr>
          <a:xfrm>
            <a:off x="98129" y="931352"/>
            <a:ext cx="5794998" cy="1256258"/>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1777996E-69B9-77B2-A469-22BA3B10C126}"/>
              </a:ext>
            </a:extLst>
          </p:cNvPr>
          <p:cNvPicPr>
            <a:picLocks noChangeAspect="1"/>
          </p:cNvPicPr>
          <p:nvPr/>
        </p:nvPicPr>
        <p:blipFill>
          <a:blip r:embed="rId3"/>
          <a:stretch>
            <a:fillRect/>
          </a:stretch>
        </p:blipFill>
        <p:spPr>
          <a:xfrm>
            <a:off x="5990334" y="931352"/>
            <a:ext cx="6103538" cy="1256258"/>
          </a:xfrm>
          <a:prstGeom prst="rect">
            <a:avLst/>
          </a:prstGeom>
        </p:spPr>
      </p:pic>
      <p:sp>
        <p:nvSpPr>
          <p:cNvPr id="12" name="TextBox 11">
            <a:extLst>
              <a:ext uri="{FF2B5EF4-FFF2-40B4-BE49-F238E27FC236}">
                <a16:creationId xmlns:a16="http://schemas.microsoft.com/office/drawing/2014/main" id="{EFD78C2F-AE62-2999-1924-88FD698CE255}"/>
              </a:ext>
            </a:extLst>
          </p:cNvPr>
          <p:cNvSpPr txBox="1"/>
          <p:nvPr/>
        </p:nvSpPr>
        <p:spPr>
          <a:xfrm>
            <a:off x="119085" y="4300030"/>
            <a:ext cx="11883861" cy="2369880"/>
          </a:xfrm>
          <a:prstGeom prst="rect">
            <a:avLst/>
          </a:prstGeom>
          <a:noFill/>
        </p:spPr>
        <p:txBody>
          <a:bodyPr wrap="square">
            <a:spAutoFit/>
          </a:bodyPr>
          <a:lstStyle/>
          <a:p>
            <a:pPr algn="just"/>
            <a:r>
              <a:rPr lang="en-US" sz="2800" b="1" dirty="0"/>
              <a:t>Why the Heuristic is Recalculated each time ?</a:t>
            </a:r>
          </a:p>
          <a:p>
            <a:pPr lvl="1" algn="just"/>
            <a:r>
              <a:rPr lang="en-US" sz="2400" dirty="0"/>
              <a:t>In Greedy BFS, the heuristic function is used to prioritize which cell to explore next. The algorithm needs to know the current "closeness" of each cell to the goal whenever it is considered for exploration. Since the search proceeds continuously, the heuristic is recalculated at every step with respect to the current position in the maze and the goal's position of an agent.</a:t>
            </a:r>
          </a:p>
        </p:txBody>
      </p:sp>
      <p:graphicFrame>
        <p:nvGraphicFramePr>
          <p:cNvPr id="14" name="TextBox 5">
            <a:extLst>
              <a:ext uri="{FF2B5EF4-FFF2-40B4-BE49-F238E27FC236}">
                <a16:creationId xmlns:a16="http://schemas.microsoft.com/office/drawing/2014/main" id="{99EF93CC-C59D-DBFC-B557-4B705E458205}"/>
              </a:ext>
            </a:extLst>
          </p:cNvPr>
          <p:cNvGraphicFramePr/>
          <p:nvPr>
            <p:extLst>
              <p:ext uri="{D42A27DB-BD31-4B8C-83A1-F6EECF244321}">
                <p14:modId xmlns:p14="http://schemas.microsoft.com/office/powerpoint/2010/main" val="1591829460"/>
              </p:ext>
            </p:extLst>
          </p:nvPr>
        </p:nvGraphicFramePr>
        <p:xfrm>
          <a:off x="119085" y="2522181"/>
          <a:ext cx="11883861" cy="1446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7" name="Straight Connector 16">
            <a:extLst>
              <a:ext uri="{FF2B5EF4-FFF2-40B4-BE49-F238E27FC236}">
                <a16:creationId xmlns:a16="http://schemas.microsoft.com/office/drawing/2014/main" id="{6ECBA107-68BE-631C-43BB-B808827FCB81}"/>
              </a:ext>
            </a:extLst>
          </p:cNvPr>
          <p:cNvCxnSpPr>
            <a:cxnSpLocks/>
          </p:cNvCxnSpPr>
          <p:nvPr/>
        </p:nvCxnSpPr>
        <p:spPr>
          <a:xfrm flipV="1">
            <a:off x="231494" y="4199127"/>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2B817F68-340A-F799-2FE8-F1A547D6D4E3}"/>
              </a:ext>
            </a:extLst>
          </p:cNvPr>
          <p:cNvCxnSpPr>
            <a:cxnSpLocks/>
          </p:cNvCxnSpPr>
          <p:nvPr/>
        </p:nvCxnSpPr>
        <p:spPr>
          <a:xfrm flipV="1">
            <a:off x="231494" y="2337531"/>
            <a:ext cx="11771452" cy="1"/>
          </a:xfrm>
          <a:prstGeom prst="line">
            <a:avLst/>
          </a:prstGeom>
          <a:ln w="57150">
            <a:solidFill>
              <a:schemeClr val="tx2">
                <a:lumMod val="75000"/>
                <a:lumOff val="2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51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C9F312-3C2C-CEDD-B336-C04AD05A8B5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A Star Algo">
            <a:hlinkClick r:id="" action="ppaction://media"/>
            <a:extLst>
              <a:ext uri="{FF2B5EF4-FFF2-40B4-BE49-F238E27FC236}">
                <a16:creationId xmlns:a16="http://schemas.microsoft.com/office/drawing/2014/main" id="{F9D62E7C-EC40-49CC-5B2F-D8FEDBE24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658"/>
            <a:ext cx="13021519" cy="7324604"/>
          </a:xfrm>
          <a:prstGeom prst="rect">
            <a:avLst/>
          </a:prstGeom>
        </p:spPr>
      </p:pic>
      <p:sp>
        <p:nvSpPr>
          <p:cNvPr id="2" name="Title 1">
            <a:extLst>
              <a:ext uri="{FF2B5EF4-FFF2-40B4-BE49-F238E27FC236}">
                <a16:creationId xmlns:a16="http://schemas.microsoft.com/office/drawing/2014/main" id="{E0515376-A4E7-43DF-2F7F-5FD2A7AD73A8}"/>
              </a:ext>
            </a:extLst>
          </p:cNvPr>
          <p:cNvSpPr>
            <a:spLocks noGrp="1"/>
          </p:cNvSpPr>
          <p:nvPr>
            <p:ph type="title"/>
          </p:nvPr>
        </p:nvSpPr>
        <p:spPr>
          <a:xfrm>
            <a:off x="5408850" y="5312779"/>
            <a:ext cx="3855720" cy="555586"/>
          </a:xfrm>
        </p:spPr>
        <p:txBody>
          <a:bodyPr vert="horz" lIns="91440" tIns="45720" rIns="91440" bIns="45720" rtlCol="0" anchor="ctr">
            <a:normAutofit fontScale="90000"/>
          </a:bodyPr>
          <a:lstStyle/>
          <a:p>
            <a:r>
              <a:rPr lang="en-US" sz="4000" kern="1200" dirty="0">
                <a:solidFill>
                  <a:schemeClr val="bg1"/>
                </a:solidFill>
                <a:latin typeface="+mj-lt"/>
                <a:ea typeface="+mj-ea"/>
                <a:cs typeface="+mj-cs"/>
              </a:rPr>
              <a:t>A* Search Algorithm</a:t>
            </a:r>
          </a:p>
        </p:txBody>
      </p:sp>
    </p:spTree>
    <p:extLst>
      <p:ext uri="{BB962C8B-B14F-4D97-AF65-F5344CB8AC3E}">
        <p14:creationId xmlns:p14="http://schemas.microsoft.com/office/powerpoint/2010/main" val="39640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870</TotalTime>
  <Words>1572</Words>
  <Application>Microsoft Office PowerPoint</Application>
  <PresentationFormat>Widescreen</PresentationFormat>
  <Paragraphs>142</Paragraphs>
  <Slides>19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Wingdings</vt:lpstr>
      <vt:lpstr>Office Theme</vt:lpstr>
      <vt:lpstr>BFS, A* and Greedy_BFS for Solving Maze</vt:lpstr>
      <vt:lpstr>Abstract and Introduction</vt:lpstr>
      <vt:lpstr>Methodology</vt:lpstr>
      <vt:lpstr>Breadth First Search Algorithm</vt:lpstr>
      <vt:lpstr>Breadth First Search Algorithm Explanation</vt:lpstr>
      <vt:lpstr>PowerPoint Presentation</vt:lpstr>
      <vt:lpstr>Breadth First Search Algorithm</vt:lpstr>
      <vt:lpstr>Greedy BFS Algorithm Explanation</vt:lpstr>
      <vt:lpstr>A* Search Algorithm</vt:lpstr>
      <vt:lpstr>A* Search Algorithm Explanation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Conclusion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KRISHNA (Student)</dc:creator>
  <cp:lastModifiedBy>SHARMA, KRISHNA (Student)</cp:lastModifiedBy>
  <cp:revision>45</cp:revision>
  <dcterms:created xsi:type="dcterms:W3CDTF">2024-12-29T12:28:08Z</dcterms:created>
  <dcterms:modified xsi:type="dcterms:W3CDTF">2024-12-30T10:51:52Z</dcterms:modified>
</cp:coreProperties>
</file>